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>
        <p:scale>
          <a:sx n="86" d="100"/>
          <a:sy n="86" d="100"/>
        </p:scale>
        <p:origin x="-846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911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96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32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13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472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109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351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012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594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138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89E44-4F2E-4CEE-B962-858AA70D4379}" type="datetimeFigureOut">
              <a:rPr lang="ru-RU" smtClean="0"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EF46B-1046-4A58-8E1D-ED6FF0D8CF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112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1520" y="870333"/>
            <a:ext cx="7772400" cy="2262439"/>
          </a:xfrm>
        </p:spPr>
        <p:txBody>
          <a:bodyPr>
            <a:normAutofit/>
          </a:bodyPr>
          <a:lstStyle/>
          <a:p>
            <a:r>
              <a:rPr lang="ru-RU" sz="4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</a:t>
            </a:r>
            <a:r>
              <a:rPr lang="ru-RU" sz="4800" b="1" dirty="0" err="1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Якість</a:t>
            </a:r>
            <a:r>
              <a:rPr lang="ru-RU" sz="4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4800" b="1" dirty="0" err="1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питної</a:t>
            </a:r>
            <a:r>
              <a:rPr lang="ru-RU" sz="4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води в </a:t>
            </a:r>
            <a:r>
              <a:rPr lang="ru-RU" sz="4800" b="1" dirty="0" err="1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Новій</a:t>
            </a:r>
            <a:r>
              <a:rPr lang="ru-RU" sz="4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4800" b="1" dirty="0" err="1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Каховці</a:t>
            </a:r>
            <a:r>
              <a:rPr lang="ru-RU" sz="4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та </a:t>
            </a:r>
            <a:r>
              <a:rPr lang="ru-RU" sz="4800" b="1" dirty="0" err="1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способи</a:t>
            </a:r>
            <a:r>
              <a:rPr lang="ru-RU" sz="4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4800" b="1" dirty="0" err="1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її</a:t>
            </a:r>
            <a:r>
              <a:rPr lang="ru-RU" sz="4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4800" b="1" dirty="0" err="1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очищення</a:t>
            </a:r>
            <a:r>
              <a:rPr lang="ru-RU" sz="4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»</a:t>
            </a:r>
            <a:endParaRPr lang="ru-RU" sz="4800" b="1" dirty="0">
              <a:ln w="66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84698" y="4663990"/>
            <a:ext cx="5581353" cy="2012231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b="1" dirty="0" err="1" smtClean="0">
                <a:solidFill>
                  <a:schemeClr val="tx1"/>
                </a:solidFill>
              </a:rPr>
              <a:t>Гімназія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Новокаховської </a:t>
            </a:r>
            <a:r>
              <a:rPr lang="ru-RU" b="1" dirty="0" err="1">
                <a:solidFill>
                  <a:schemeClr val="tx1"/>
                </a:solidFill>
              </a:rPr>
              <a:t>міської</a:t>
            </a:r>
            <a:r>
              <a:rPr lang="ru-RU" b="1" dirty="0">
                <a:solidFill>
                  <a:schemeClr val="tx1"/>
                </a:solidFill>
              </a:rPr>
              <a:t> ради</a:t>
            </a:r>
          </a:p>
          <a:p>
            <a:pPr algn="l"/>
            <a:r>
              <a:rPr lang="ru-RU" b="1" dirty="0" err="1">
                <a:solidFill>
                  <a:schemeClr val="tx1"/>
                </a:solidFill>
              </a:rPr>
              <a:t>Клас</a:t>
            </a:r>
            <a:r>
              <a:rPr lang="ru-RU" b="1" dirty="0">
                <a:solidFill>
                  <a:schemeClr val="tx1"/>
                </a:solidFill>
              </a:rPr>
              <a:t>		</a:t>
            </a:r>
            <a:r>
              <a:rPr lang="ru-RU" b="1" dirty="0" smtClean="0">
                <a:solidFill>
                  <a:schemeClr val="tx1"/>
                </a:solidFill>
              </a:rPr>
              <a:t>9-А</a:t>
            </a:r>
          </a:p>
          <a:p>
            <a:pPr algn="l"/>
            <a:r>
              <a:rPr lang="uk-UA" b="1" dirty="0" smtClean="0">
                <a:solidFill>
                  <a:schemeClr val="tx1"/>
                </a:solidFill>
              </a:rPr>
              <a:t>Науковий керівник :Неля </a:t>
            </a:r>
            <a:r>
              <a:rPr lang="uk-UA" b="1" dirty="0">
                <a:solidFill>
                  <a:schemeClr val="tx1"/>
                </a:solidFill>
              </a:rPr>
              <a:t>Андріївна Гайдучик</a:t>
            </a:r>
            <a:endParaRPr lang="ru-RU" b="1" dirty="0">
              <a:solidFill>
                <a:schemeClr val="tx1"/>
              </a:solidFill>
            </a:endParaRPr>
          </a:p>
          <a:p>
            <a:endParaRPr lang="ru-RU" sz="1800" b="1" dirty="0" smtClean="0"/>
          </a:p>
          <a:p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45280" y="3123148"/>
            <a:ext cx="4657394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Автор </a:t>
            </a:r>
            <a:r>
              <a:rPr lang="ru-RU" sz="2400" b="1" dirty="0" err="1" smtClean="0"/>
              <a:t>роботи</a:t>
            </a:r>
            <a:r>
              <a:rPr lang="ru-RU" sz="2400" b="1" dirty="0" smtClean="0"/>
              <a:t>:</a:t>
            </a:r>
          </a:p>
          <a:p>
            <a:r>
              <a:rPr lang="ru-RU" sz="2400" b="1" dirty="0" smtClean="0"/>
              <a:t>Кабак </a:t>
            </a:r>
            <a:r>
              <a:rPr lang="ru-RU" sz="2400" b="1" dirty="0" err="1"/>
              <a:t>Олександра</a:t>
            </a:r>
            <a:r>
              <a:rPr lang="ru-RU" sz="2400" b="1" dirty="0"/>
              <a:t> </a:t>
            </a:r>
            <a:r>
              <a:rPr lang="ru-RU" sz="2400" b="1" dirty="0" err="1"/>
              <a:t>Максимівна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31783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Практичне значення роботи: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5335" y="1045681"/>
            <a:ext cx="7441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Б) </a:t>
            </a:r>
            <a:r>
              <a:rPr lang="ru-RU" dirty="0" err="1"/>
              <a:t>Визначення</a:t>
            </a:r>
            <a:r>
              <a:rPr lang="ru-RU" dirty="0"/>
              <a:t> </a:t>
            </a:r>
            <a:r>
              <a:rPr lang="ru-RU" dirty="0" err="1"/>
              <a:t>мінерального</a:t>
            </a:r>
            <a:r>
              <a:rPr lang="ru-RU" dirty="0"/>
              <a:t> складу води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119712"/>
              </p:ext>
            </p:extLst>
          </p:nvPr>
        </p:nvGraphicFramePr>
        <p:xfrm>
          <a:off x="2191630" y="1797501"/>
          <a:ext cx="5289550" cy="640080"/>
        </p:xfrm>
        <a:graphic>
          <a:graphicData uri="http://schemas.openxmlformats.org/drawingml/2006/table">
            <a:tbl>
              <a:tblPr/>
              <a:tblGrid>
                <a:gridCol w="1215390"/>
                <a:gridCol w="1215390"/>
                <a:gridCol w="1584960"/>
                <a:gridCol w="12738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вересень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жовтень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листопад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грудень 2015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45334" y="1474335"/>
            <a:ext cx="5502925" cy="33855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Результати спостережень визначення сульфат-іона</a:t>
            </a: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963243"/>
              </p:ext>
            </p:extLst>
          </p:nvPr>
        </p:nvGraphicFramePr>
        <p:xfrm>
          <a:off x="2158580" y="2832955"/>
          <a:ext cx="5289550" cy="640080"/>
        </p:xfrm>
        <a:graphic>
          <a:graphicData uri="http://schemas.openxmlformats.org/drawingml/2006/table">
            <a:tbl>
              <a:tblPr/>
              <a:tblGrid>
                <a:gridCol w="1215390"/>
                <a:gridCol w="1215390"/>
                <a:gridCol w="1584960"/>
                <a:gridCol w="12738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вересень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жовтень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листопад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грудень 2015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49268" y="2429727"/>
            <a:ext cx="6181190" cy="33855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Результати спостережень визначення хлорид-іона</a:t>
            </a: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033444"/>
              </p:ext>
            </p:extLst>
          </p:nvPr>
        </p:nvGraphicFramePr>
        <p:xfrm>
          <a:off x="2190904" y="4074290"/>
          <a:ext cx="5289550" cy="640080"/>
        </p:xfrm>
        <a:graphic>
          <a:graphicData uri="http://schemas.openxmlformats.org/drawingml/2006/table">
            <a:tbl>
              <a:tblPr/>
              <a:tblGrid>
                <a:gridCol w="1215390"/>
                <a:gridCol w="1215390"/>
                <a:gridCol w="1584960"/>
                <a:gridCol w="12738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вересень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жовтень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листопад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грудень 2015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17792" y="3592008"/>
            <a:ext cx="7381301" cy="33855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Результати спостережень визначення показника окиснюваності</a:t>
            </a: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294278"/>
              </p:ext>
            </p:extLst>
          </p:nvPr>
        </p:nvGraphicFramePr>
        <p:xfrm>
          <a:off x="1927225" y="5311750"/>
          <a:ext cx="5289550" cy="640080"/>
        </p:xfrm>
        <a:graphic>
          <a:graphicData uri="http://schemas.openxmlformats.org/drawingml/2006/table">
            <a:tbl>
              <a:tblPr/>
              <a:tblGrid>
                <a:gridCol w="1215390"/>
                <a:gridCol w="1215390"/>
                <a:gridCol w="1584960"/>
                <a:gridCol w="12738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вересень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жовтень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листопад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грудень 2015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92488" y="4798355"/>
            <a:ext cx="7624399" cy="338554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Результати спостережень  </a:t>
            </a: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виявлення іонів важких металів (</a:t>
            </a:r>
            <a:r>
              <a:rPr kumimoji="0" lang="uk-UA" alt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Pb</a:t>
            </a:r>
            <a:r>
              <a:rPr kumimoji="0" lang="uk-UA" altLang="ru-RU" sz="1600" b="1" i="0" u="none" strike="noStrike" cap="none" normalizeH="0" baseline="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2+</a:t>
            </a:r>
            <a:r>
              <a:rPr kumimoji="0" lang="uk-UA" altLang="ru-RU" sz="1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alt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</a:t>
            </a:r>
            <a:r>
              <a:rPr kumimoji="0" lang="uk-UA" altLang="ru-RU" sz="1600" b="1" i="0" u="none" strike="noStrike" cap="none" normalizeH="0" baseline="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2+</a:t>
            </a: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611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b="1" dirty="0"/>
              <a:t>Практичне значення роботи: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76678" y="2083863"/>
            <a:ext cx="5932583" cy="34163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3600" b="1" dirty="0"/>
              <a:t>навели </a:t>
            </a:r>
            <a:r>
              <a:rPr lang="ru-RU" sz="3600" b="1" dirty="0" err="1"/>
              <a:t>приклади</a:t>
            </a:r>
            <a:r>
              <a:rPr lang="ru-RU" sz="3600" b="1" dirty="0"/>
              <a:t> </a:t>
            </a:r>
            <a:r>
              <a:rPr lang="ru-RU" sz="3600" b="1" dirty="0" err="1"/>
              <a:t>практичних</a:t>
            </a:r>
            <a:r>
              <a:rPr lang="ru-RU" sz="3600" b="1" dirty="0"/>
              <a:t> </a:t>
            </a:r>
            <a:r>
              <a:rPr lang="ru-RU" sz="3600" b="1" dirty="0" err="1"/>
              <a:t>методів</a:t>
            </a:r>
            <a:r>
              <a:rPr lang="ru-RU" sz="3600" b="1" dirty="0"/>
              <a:t> очистки води, </a:t>
            </a:r>
            <a:r>
              <a:rPr lang="ru-RU" sz="3600" b="1" dirty="0" err="1"/>
              <a:t>які</a:t>
            </a:r>
            <a:r>
              <a:rPr lang="ru-RU" sz="3600" b="1" dirty="0"/>
              <a:t> </a:t>
            </a:r>
            <a:r>
              <a:rPr lang="ru-RU" sz="3600" b="1" dirty="0" err="1"/>
              <a:t>можна</a:t>
            </a:r>
            <a:r>
              <a:rPr lang="ru-RU" sz="3600" b="1" dirty="0"/>
              <a:t> </a:t>
            </a:r>
            <a:r>
              <a:rPr lang="ru-RU" sz="3600" b="1" dirty="0" err="1"/>
              <a:t>використовувати</a:t>
            </a:r>
            <a:r>
              <a:rPr lang="ru-RU" sz="3600" b="1" dirty="0"/>
              <a:t> в </a:t>
            </a:r>
            <a:r>
              <a:rPr lang="ru-RU" sz="3600" b="1" dirty="0" err="1"/>
              <a:t>домашньому</a:t>
            </a:r>
            <a:r>
              <a:rPr lang="ru-RU" sz="3600" b="1" dirty="0"/>
              <a:t> </a:t>
            </a:r>
            <a:r>
              <a:rPr lang="ru-RU" sz="3600" b="1" dirty="0" err="1"/>
              <a:t>господарстві</a:t>
            </a:r>
            <a:r>
              <a:rPr lang="ru-RU" sz="36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8429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ln w="6600">
                  <a:solidFill>
                    <a:schemeClr val="tx1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</a:rPr>
              <a:t>Актуальність</a:t>
            </a:r>
            <a:r>
              <a:rPr lang="ru-RU" b="1" dirty="0">
                <a:ln w="6600">
                  <a:solidFill>
                    <a:schemeClr val="tx1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b="1" dirty="0" err="1">
                <a:ln w="6600">
                  <a:solidFill>
                    <a:schemeClr val="tx1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</a:rPr>
              <a:t>нашого</a:t>
            </a:r>
            <a:r>
              <a:rPr lang="ru-RU" b="1" dirty="0">
                <a:ln w="6600">
                  <a:solidFill>
                    <a:schemeClr val="tx1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</a:rPr>
              <a:t>  </a:t>
            </a:r>
            <a:r>
              <a:rPr lang="ru-RU" b="1" dirty="0" err="1">
                <a:ln w="6600">
                  <a:solidFill>
                    <a:schemeClr val="tx1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</a:rPr>
              <a:t>дослідження</a:t>
            </a:r>
            <a:r>
              <a:rPr lang="ru-RU" b="1" dirty="0">
                <a:ln w="6600">
                  <a:solidFill>
                    <a:schemeClr val="tx1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</a:rPr>
              <a:t>.</a:t>
            </a:r>
            <a:endParaRPr lang="ru-RU" b="1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7782" y="1825625"/>
            <a:ext cx="6697567" cy="4351338"/>
          </a:xfrm>
        </p:spPr>
        <p:txBody>
          <a:bodyPr/>
          <a:lstStyle/>
          <a:p>
            <a:r>
              <a:rPr lang="uk-UA" dirty="0" smtClean="0"/>
              <a:t>Ця тема зацікавила мене тому, що серед багатьох галузей сучасної техніки, спрямованих на підвищення рівня життя людей, благоустрою населених місць і розвитку промисловості, водопостачання займає велике і почесне місце. Адже вода - це неодмінна частина всіх живих організмів, життєдіяльність яких без води неможлива.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61017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Мета </a:t>
            </a:r>
            <a:r>
              <a:rPr lang="ru-RU" sz="4800" b="1" dirty="0" err="1">
                <a:solidFill>
                  <a:srgbClr val="C00000"/>
                </a:solidFill>
              </a:rPr>
              <a:t>дослідження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3378" y="1825625"/>
            <a:ext cx="6961972" cy="4351338"/>
          </a:xfrm>
        </p:spPr>
        <p:txBody>
          <a:bodyPr>
            <a:normAutofit lnSpcReduction="10000"/>
          </a:bodyPr>
          <a:lstStyle/>
          <a:p>
            <a:r>
              <a:rPr lang="uk-UA" sz="3200" b="1" dirty="0"/>
              <a:t>Дослідити якість питної води в нашому місті, основні шляхи її забруднення та методи очищення. Якість води — поєднання хімічного і біологічного складу та фізичних властивостей води водного об'єкта, яке зумовлює її придатність для певних видів використання.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369358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9320"/>
            <a:ext cx="7772400" cy="330064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sz="3600" b="1" dirty="0" smtClean="0"/>
              <a:t>Структура  дослідження</a:t>
            </a:r>
            <a:br>
              <a:rPr lang="uk-UA" sz="3600" b="1" dirty="0" smtClean="0"/>
            </a:br>
            <a:r>
              <a:rPr lang="uk-UA" sz="3600" dirty="0"/>
              <a:t>Науково-дослідницька  робота поділена на чотири частини: вступ, основна частина, практична частина, висновки.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b="1" dirty="0"/>
              <a:t>Об’єкт нашого дослідження:  </a:t>
            </a:r>
            <a:r>
              <a:rPr lang="uk-UA" dirty="0"/>
              <a:t>питна вода Нової Каховки, Комунальне  підприємство "Міський водоканал". 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7874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Методи дослідження: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6592" y="1825625"/>
            <a:ext cx="6168757" cy="4351338"/>
          </a:xfrm>
        </p:spPr>
        <p:txBody>
          <a:bodyPr>
            <a:normAutofit lnSpcReduction="10000"/>
          </a:bodyPr>
          <a:lstStyle/>
          <a:p>
            <a:r>
              <a:rPr lang="uk-UA" b="1" dirty="0" smtClean="0"/>
              <a:t>робота з літературними джерелами</a:t>
            </a:r>
          </a:p>
          <a:p>
            <a:r>
              <a:rPr lang="uk-UA" b="1" dirty="0" smtClean="0"/>
              <a:t>спостереження,</a:t>
            </a:r>
          </a:p>
          <a:p>
            <a:r>
              <a:rPr lang="uk-UA" b="1" dirty="0" smtClean="0"/>
              <a:t> моніторинг, </a:t>
            </a:r>
          </a:p>
          <a:p>
            <a:r>
              <a:rPr lang="uk-UA" b="1" dirty="0" smtClean="0"/>
              <a:t>аналіз, </a:t>
            </a:r>
          </a:p>
          <a:p>
            <a:r>
              <a:rPr lang="uk-UA" b="1" dirty="0" smtClean="0"/>
              <a:t>анкетування, </a:t>
            </a:r>
          </a:p>
          <a:p>
            <a:r>
              <a:rPr lang="uk-UA" b="1" dirty="0" smtClean="0"/>
              <a:t>інтерв’ювання, </a:t>
            </a:r>
          </a:p>
          <a:p>
            <a:r>
              <a:rPr lang="uk-UA" b="1" dirty="0" smtClean="0"/>
              <a:t>лабораторні дослідження, </a:t>
            </a:r>
          </a:p>
          <a:p>
            <a:r>
              <a:rPr lang="uk-UA" b="1" dirty="0" smtClean="0"/>
              <a:t>математичні розрахунки. 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2797606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Практичне значення роботи: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4732" y="1825625"/>
            <a:ext cx="6730617" cy="4351338"/>
          </a:xfrm>
        </p:spPr>
        <p:txBody>
          <a:bodyPr>
            <a:normAutofit fontScale="92500" lnSpcReduction="20000"/>
          </a:bodyPr>
          <a:lstStyle/>
          <a:p>
            <a:r>
              <a:rPr lang="uk-UA" dirty="0"/>
              <a:t>В основній частині роботи  ми дослідили питання  </a:t>
            </a:r>
            <a:endParaRPr lang="uk-UA" dirty="0" smtClean="0"/>
          </a:p>
          <a:p>
            <a:r>
              <a:rPr lang="uk-UA" dirty="0" smtClean="0"/>
              <a:t>про </a:t>
            </a:r>
            <a:r>
              <a:rPr lang="uk-UA" dirty="0"/>
              <a:t>основні нормативи в визначенні я кості води, </a:t>
            </a:r>
            <a:endParaRPr lang="ru-RU" dirty="0"/>
          </a:p>
          <a:p>
            <a:pPr lvl="0"/>
            <a:r>
              <a:rPr lang="uk-UA" dirty="0"/>
              <a:t>познайомилися з основними шкідливими домішками питної води та їх вплив на здоров’я людини, </a:t>
            </a:r>
            <a:endParaRPr lang="ru-RU" dirty="0"/>
          </a:p>
          <a:p>
            <a:pPr lvl="0"/>
            <a:r>
              <a:rPr lang="uk-UA" dirty="0"/>
              <a:t>дослідили основні реагенти, з допомогою яких можна знезаражувати питну воду,</a:t>
            </a:r>
            <a:endParaRPr lang="ru-RU" dirty="0"/>
          </a:p>
          <a:p>
            <a:pPr lvl="0"/>
            <a:r>
              <a:rPr lang="uk-UA" dirty="0"/>
              <a:t>познайомилися з основними методами очистки питної води,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791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Практичне значення роботи: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0322" y="1825625"/>
            <a:ext cx="6345027" cy="4351338"/>
          </a:xfrm>
        </p:spPr>
        <p:txBody>
          <a:bodyPr>
            <a:normAutofit/>
          </a:bodyPr>
          <a:lstStyle/>
          <a:p>
            <a:r>
              <a:rPr lang="uk-UA" dirty="0"/>
              <a:t>В практичній частині роботи ми:</a:t>
            </a:r>
            <a:endParaRPr lang="ru-RU" dirty="0"/>
          </a:p>
          <a:p>
            <a:pPr lvl="0"/>
            <a:r>
              <a:rPr lang="uk-UA" dirty="0"/>
              <a:t>познайомилися з роботою  комунального підприємства "Міський водоканал", яке забезпечує населення Нової Каховки питною </a:t>
            </a:r>
            <a:r>
              <a:rPr lang="uk-UA" dirty="0" smtClean="0"/>
              <a:t>водою</a:t>
            </a:r>
            <a:endParaRPr lang="ru-RU" dirty="0"/>
          </a:p>
          <a:p>
            <a:r>
              <a:rPr lang="uk-UA" dirty="0"/>
              <a:t>знайшли інформацію про якість питної води по різним показникам, порівняли ці показники з нормою та показниками минулих років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579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049890"/>
              </p:ext>
            </p:extLst>
          </p:nvPr>
        </p:nvGraphicFramePr>
        <p:xfrm>
          <a:off x="5592552" y="1368639"/>
          <a:ext cx="2761397" cy="4450062"/>
        </p:xfrm>
        <a:graphic>
          <a:graphicData uri="http://schemas.openxmlformats.org/drawingml/2006/table">
            <a:tbl>
              <a:tblPr firstRow="1" firstCol="1" bandRow="1"/>
              <a:tblGrid>
                <a:gridCol w="519879"/>
                <a:gridCol w="519879"/>
                <a:gridCol w="519879"/>
                <a:gridCol w="1201760"/>
              </a:tblGrid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Показник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Фактична концентрація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 для водопровідної питної води, згідно ДСанПіН 2.2.4-171-10 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Запах,бали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Смак та присмак, бали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Кольоровість, градуси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2,7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20 (35)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Каламутність, мг/</a:t>
                      </a:r>
                      <a:r>
                        <a:rPr lang="uk-UA" sz="5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дм</a:t>
                      </a:r>
                      <a:r>
                        <a:rPr lang="uk-UA" sz="500" baseline="30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0,58 (2,0)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Водневий показник (рН), 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7,88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6,5-8,5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Залізо загальне,мг/дм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виявлено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0,2(1,0)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Загальна жорсткість,моль/м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5,7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7,0 (10)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Марганець,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0,05 (0,5)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Сульфати,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250 (500)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Сухий залишок,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522,0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1000 (1500)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Хлориди,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43,8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250 (350)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Нітрати,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10,8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50,0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Амоній,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0,044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0,5 (2,6)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Нітрити,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виявлено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Мідь,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виявлено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1,0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Поліфосфати,мг/дм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виявлено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3,5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Цинк,мг/дм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виявлено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1,0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Алюміній,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0,2(0,5)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Кадмій,мг/дм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0,001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Миш'як,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Молібден,мг/дм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0,07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Ртуть,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0,0005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Свинець,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Фториди,мг/дм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0,123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0,7 (IV), 1,2 (III), 1,5 (II)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89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Загальні коліформи ,КУО/100см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відсутність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Мікробне число, КУО/см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100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Ентерококи, КУО/100 см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E.coli, КУО/100 см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відсутність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Коліфаги, БУО/дм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відсутність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4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Окиснюваність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3,2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Не більше 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7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Кремній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6,8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10</a:t>
                      </a:r>
                      <a:endParaRPr lang="ru-RU" sz="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93" marR="3393" marT="3393" marB="33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513502" y="527697"/>
            <a:ext cx="3604448" cy="10156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Інформація щодо якості питної води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alt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КП</a:t>
            </a:r>
            <a:r>
              <a:rPr kumimoji="0" lang="uk-UA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«Міський водоканал»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 Нова Каховка станом на 01.11. 2015 року.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5330" y="468014"/>
            <a:ext cx="366310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4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Інформація щодо якості питної води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4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1400" i="1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КП</a:t>
            </a:r>
            <a:r>
              <a:rPr lang="uk-UA" altLang="ru-RU" sz="14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«Міський водоканал»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4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 Нова Каховка станом на </a:t>
            </a:r>
            <a:r>
              <a:rPr lang="uk-UA" altLang="ru-RU" sz="1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01.04. 2013 </a:t>
            </a:r>
            <a:r>
              <a:rPr lang="uk-UA" altLang="ru-RU" sz="14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року</a:t>
            </a:r>
            <a:r>
              <a:rPr lang="uk-UA" altLang="ru-RU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463844"/>
              </p:ext>
            </p:extLst>
          </p:nvPr>
        </p:nvGraphicFramePr>
        <p:xfrm>
          <a:off x="1424120" y="1319491"/>
          <a:ext cx="2594091" cy="4746662"/>
        </p:xfrm>
        <a:graphic>
          <a:graphicData uri="http://schemas.openxmlformats.org/drawingml/2006/table">
            <a:tbl>
              <a:tblPr firstRow="1" firstCol="1" bandRow="1"/>
              <a:tblGrid>
                <a:gridCol w="488381"/>
                <a:gridCol w="488381"/>
                <a:gridCol w="488381"/>
                <a:gridCol w="1128948"/>
              </a:tblGrid>
              <a:tr h="220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Показник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Фактична концентрація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Норма для водопровідної питної води, згідно ДСанПіН 2.2.4-171-10 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Запах,бали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Смак та присмак, бали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Кольоровість, градуси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1,4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20 (35)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Каламутність,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0,58 (2,0)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Водневий показник (рН), 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6,5-8,5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Залізо загальне,мг/дм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0,2(1,0)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6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Загальна жорсткість,моль/м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7,0 (10)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Марганець,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0,05 (0,5)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Сульфати,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145,0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250 (500)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Сухий залишок,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583,0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1000 (1500)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Хлориди,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78,0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250 (350)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Нітрати,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50,0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Амоній,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0,5 (2,6)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Нітрити,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Менше 0,003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Мідь,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Менше 0,002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1,0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Поліфосфати,мг/дм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3,5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Цинк,мг/дм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Менше 0,005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1,0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34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Алюміній,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0,2(0,5)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4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Кадмій,мг/дм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0,001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4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Миш'як,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4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Молібден,мг/дм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Менше 0,025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0,07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4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Ртуть,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0,0005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4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Свинець, 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0,01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4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Фториди,мг/дм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0,7 (IV), 1,2 (III), 1,5 (II)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6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Загальні коліформи ,КУО/100см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відсутність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5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Мікробне число, КУО/см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більше 100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5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Ентерококи, КУО/100 см</a:t>
                      </a:r>
                      <a:r>
                        <a:rPr lang="uk-UA" sz="500" baseline="30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відсутнє</a:t>
                      </a:r>
                      <a:endParaRPr lang="ru-RU" sz="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</a:t>
                      </a:r>
                      <a:endParaRPr lang="ru-RU" sz="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187" marR="3187" marT="3187" marB="31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651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Практичне значення роботи: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00409" y="1077154"/>
            <a:ext cx="69241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провели </a:t>
            </a:r>
            <a:r>
              <a:rPr lang="ru-RU" b="1" dirty="0" err="1"/>
              <a:t>лабораторні</a:t>
            </a:r>
            <a:r>
              <a:rPr lang="ru-RU" b="1" dirty="0"/>
              <a:t> </a:t>
            </a:r>
            <a:r>
              <a:rPr lang="ru-RU" b="1" dirty="0" err="1"/>
              <a:t>дослідження</a:t>
            </a:r>
            <a:r>
              <a:rPr lang="ru-RU" b="1" dirty="0"/>
              <a:t> на </a:t>
            </a:r>
            <a:r>
              <a:rPr lang="ru-RU" b="1" dirty="0" err="1"/>
              <a:t>визначення</a:t>
            </a:r>
            <a:r>
              <a:rPr lang="ru-RU" b="1" dirty="0"/>
              <a:t> </a:t>
            </a:r>
            <a:r>
              <a:rPr lang="ru-RU" b="1" dirty="0" err="1"/>
              <a:t>якості</a:t>
            </a:r>
            <a:r>
              <a:rPr lang="ru-RU" b="1" dirty="0"/>
              <a:t> води </a:t>
            </a:r>
            <a:endParaRPr lang="ru-RU" b="1" dirty="0" smtClean="0"/>
          </a:p>
          <a:p>
            <a:r>
              <a:rPr lang="ru-RU" b="1" dirty="0" smtClean="0"/>
              <a:t>Ми </a:t>
            </a:r>
            <a:r>
              <a:rPr lang="ru-RU" b="1" dirty="0"/>
              <a:t>проводили </a:t>
            </a:r>
            <a:r>
              <a:rPr lang="ru-RU" b="1" dirty="0" err="1"/>
              <a:t>наступні</a:t>
            </a:r>
            <a:r>
              <a:rPr lang="ru-RU" b="1" dirty="0"/>
              <a:t> </a:t>
            </a:r>
            <a:r>
              <a:rPr lang="ru-RU" b="1" dirty="0" err="1"/>
              <a:t>дослідження</a:t>
            </a:r>
            <a:r>
              <a:rPr lang="ru-RU" b="1" dirty="0"/>
              <a:t> з </a:t>
            </a:r>
            <a:r>
              <a:rPr lang="ru-RU" b="1" dirty="0" err="1"/>
              <a:t>питною</a:t>
            </a:r>
            <a:r>
              <a:rPr lang="ru-RU" b="1" dirty="0"/>
              <a:t> водою, яку набирали в </a:t>
            </a:r>
            <a:r>
              <a:rPr lang="ru-RU" b="1" dirty="0" err="1"/>
              <a:t>гімназії</a:t>
            </a:r>
            <a:r>
              <a:rPr lang="ru-RU" b="1" dirty="0"/>
              <a:t>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070618"/>
              </p:ext>
            </p:extLst>
          </p:nvPr>
        </p:nvGraphicFramePr>
        <p:xfrm>
          <a:off x="1266213" y="3968479"/>
          <a:ext cx="5289550" cy="640080"/>
        </p:xfrm>
        <a:graphic>
          <a:graphicData uri="http://schemas.openxmlformats.org/drawingml/2006/table">
            <a:tbl>
              <a:tblPr/>
              <a:tblGrid>
                <a:gridCol w="1215390"/>
                <a:gridCol w="1215390"/>
                <a:gridCol w="1584960"/>
                <a:gridCol w="12738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вересень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жовтень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листопад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грудень 2015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763804"/>
              </p:ext>
            </p:extLst>
          </p:nvPr>
        </p:nvGraphicFramePr>
        <p:xfrm>
          <a:off x="1377436" y="2997464"/>
          <a:ext cx="5289550" cy="640080"/>
        </p:xfrm>
        <a:graphic>
          <a:graphicData uri="http://schemas.openxmlformats.org/drawingml/2006/table">
            <a:tbl>
              <a:tblPr/>
              <a:tblGrid>
                <a:gridCol w="1215390"/>
                <a:gridCol w="1215390"/>
                <a:gridCol w="1584960"/>
                <a:gridCol w="12738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вересень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жовтень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листопад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грудень 2015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відсутній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717944"/>
              </p:ext>
            </p:extLst>
          </p:nvPr>
        </p:nvGraphicFramePr>
        <p:xfrm>
          <a:off x="1200839" y="4988912"/>
          <a:ext cx="5289550" cy="640080"/>
        </p:xfrm>
        <a:graphic>
          <a:graphicData uri="http://schemas.openxmlformats.org/drawingml/2006/table">
            <a:tbl>
              <a:tblPr/>
              <a:tblGrid>
                <a:gridCol w="1215390"/>
                <a:gridCol w="1215390"/>
                <a:gridCol w="1584960"/>
                <a:gridCol w="12738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вересень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жовтень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листопад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грудень 2015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прозора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прозора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розора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прозора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929831"/>
              </p:ext>
            </p:extLst>
          </p:nvPr>
        </p:nvGraphicFramePr>
        <p:xfrm>
          <a:off x="1276812" y="6046733"/>
          <a:ext cx="5289550" cy="640080"/>
        </p:xfrm>
        <a:graphic>
          <a:graphicData uri="http://schemas.openxmlformats.org/drawingml/2006/table">
            <a:tbl>
              <a:tblPr/>
              <a:tblGrid>
                <a:gridCol w="1215390"/>
                <a:gridCol w="1215390"/>
                <a:gridCol w="1584960"/>
                <a:gridCol w="12738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вересень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жовтень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листопад 2015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грудень 2015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рH  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рH  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рH  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рH</a:t>
                      </a: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137937" y="5628992"/>
            <a:ext cx="3985322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Результати спостережень визначення кислотності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8967" y="2277483"/>
            <a:ext cx="688554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А)</a:t>
            </a:r>
            <a:r>
              <a:rPr lang="ru-RU" dirty="0" err="1"/>
              <a:t>Визначення</a:t>
            </a:r>
            <a:r>
              <a:rPr lang="ru-RU" dirty="0"/>
              <a:t> </a:t>
            </a:r>
            <a:r>
              <a:rPr lang="ru-RU" dirty="0" err="1"/>
              <a:t>фізичних</a:t>
            </a:r>
            <a:r>
              <a:rPr lang="ru-RU" dirty="0"/>
              <a:t> </a:t>
            </a:r>
            <a:r>
              <a:rPr lang="ru-RU" dirty="0" err="1" smtClean="0"/>
              <a:t>властивостейводи</a:t>
            </a:r>
            <a:r>
              <a:rPr lang="ru-RU" dirty="0"/>
              <a:t>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51263" y="2579792"/>
            <a:ext cx="6736814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altLang="ru-RU" sz="16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Результати спостережень за виявленням запаху</a:t>
            </a:r>
            <a:endParaRPr lang="ru-RU" altLang="ru-RU" sz="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77436" y="3660702"/>
            <a:ext cx="4008085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altLang="ru-RU" sz="1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Результати спостережень визначення забарвлення</a:t>
            </a:r>
            <a:endParaRPr lang="ru-RU" altLang="ru-RU" sz="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67163" y="4674254"/>
            <a:ext cx="3895297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altLang="ru-RU" sz="1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Результати спостережень визначення прозорості</a:t>
            </a:r>
            <a:endParaRPr lang="ru-RU" altLang="ru-RU" sz="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0551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1015</Words>
  <Application>Microsoft Office PowerPoint</Application>
  <PresentationFormat>Экран (4:3)</PresentationFormat>
  <Paragraphs>357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«Якість питної води в Новій Каховці та способи її очищення»</vt:lpstr>
      <vt:lpstr>Актуальність нашого  дослідження.</vt:lpstr>
      <vt:lpstr>Мета дослідження</vt:lpstr>
      <vt:lpstr>Структура  дослідження Науково-дослідницька  робота поділена на чотири частини: вступ, основна частина, практична частина, висновки.  </vt:lpstr>
      <vt:lpstr>Методи дослідження: </vt:lpstr>
      <vt:lpstr>Практичне значення роботи: </vt:lpstr>
      <vt:lpstr>Практичне значення роботи: </vt:lpstr>
      <vt:lpstr>Презентация PowerPoint</vt:lpstr>
      <vt:lpstr>Практичне значення роботи: </vt:lpstr>
      <vt:lpstr>Практичне значення роботи: </vt:lpstr>
      <vt:lpstr>Практичне значення роботи: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Dmytro</dc:creator>
  <cp:lastModifiedBy>Даша</cp:lastModifiedBy>
  <cp:revision>10</cp:revision>
  <dcterms:created xsi:type="dcterms:W3CDTF">2015-09-22T17:05:30Z</dcterms:created>
  <dcterms:modified xsi:type="dcterms:W3CDTF">2015-12-06T15:02:39Z</dcterms:modified>
</cp:coreProperties>
</file>