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7" r:id="rId2"/>
    <p:sldId id="268" r:id="rId3"/>
    <p:sldId id="269" r:id="rId4"/>
    <p:sldId id="270" r:id="rId5"/>
    <p:sldId id="271" r:id="rId6"/>
    <p:sldId id="272" r:id="rId7"/>
    <p:sldId id="274" r:id="rId8"/>
    <p:sldId id="273" r:id="rId9"/>
    <p:sldId id="275" r:id="rId10"/>
    <p:sldId id="260" r:id="rId11"/>
    <p:sldId id="261" r:id="rId12"/>
    <p:sldId id="262" r:id="rId13"/>
    <p:sldId id="263" r:id="rId14"/>
    <p:sldId id="265" r:id="rId15"/>
    <p:sldId id="266" r:id="rId16"/>
    <p:sldId id="267" r:id="rId17"/>
  </p:sldIdLst>
  <p:sldSz cx="9144000" cy="6858000" type="screen4x3"/>
  <p:notesSz cx="6858000" cy="9144000"/>
  <p:defaultTextStyle>
    <a:lvl1pPr marL="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344" autoAdjust="0"/>
    <p:restoredTop sz="93969" autoAdjust="0"/>
  </p:normalViewPr>
  <p:slideViewPr>
    <p:cSldViewPr>
      <p:cViewPr varScale="1">
        <p:scale>
          <a:sx n="48" d="100"/>
          <a:sy n="48" d="100"/>
        </p:scale>
        <p:origin x="-102" y="-5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ru-RU" sz="1200"/>
            </a:lvl1pPr>
            <a:extLst/>
          </a:lstStyle>
          <a:p>
            <a:fld id="{54D4857D-62A5-486B-9129-468003D7E020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ru-RU" sz="1200"/>
            </a:lvl1pPr>
            <a:extLst/>
          </a:lstStyle>
          <a:p>
            <a:fld id="{2EBE4566-6F3A-4CC1-BD6C-9C510D05F1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ru-RU" sz="1200"/>
            </a:lvl1pPr>
            <a:extLst/>
          </a:lstStyle>
          <a:p>
            <a:fld id="{2D2EF2CE-B28C-4ED4-8FD0-48BB3F48846A}" type="datetimeFigureOut">
              <a:rPr/>
              <a:pPr/>
              <a:t>6/30/2006</a:t>
            </a:fld>
            <a:endParaRPr lang="ru-RU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ru-RU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ru-RU" sz="1200"/>
            </a:lvl1pPr>
            <a:extLst/>
          </a:lstStyle>
          <a:p>
            <a:fld id="{61807874-5299-41B2-A37A-6AA3547857F4}" type="slidenum">
              <a:rPr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61807874-5299-41B2-A37A-6AA3547857F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/>
          </p:cNvSpPr>
          <p:nvPr>
            <p:ph type="subTitle" idx="1"/>
          </p:nvPr>
        </p:nvSpPr>
        <p:spPr>
          <a:xfrm>
            <a:off x="457200" y="5396132"/>
            <a:ext cx="8098302" cy="762000"/>
          </a:xfrm>
        </p:spPr>
        <p:txBody>
          <a:bodyPr/>
          <a:lstStyle>
            <a:lvl1pPr marL="0" indent="0" algn="r" eaLnBrk="1" latinLnBrk="0" hangingPunct="1">
              <a:buNone/>
              <a:defRPr kumimoji="0" lang="ru-RU" sz="1400"/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pPr eaLnBrk="1" latinLnBrk="0" hangingPunct="1"/>
            <a:r>
              <a:rPr lang="ru-RU" smtClean="0"/>
              <a:t>Образец подзаголовка</a:t>
            </a:r>
            <a:endParaRPr/>
          </a:p>
        </p:txBody>
      </p:sp>
      <p:grpSp>
        <p:nvGrpSpPr>
          <p:cNvPr id="16" name="Group 23"/>
          <p:cNvGrpSpPr/>
          <p:nvPr/>
        </p:nvGrpSpPr>
        <p:grpSpPr>
          <a:xfrm>
            <a:off x="14990" y="1976657"/>
            <a:ext cx="2042410" cy="533400"/>
            <a:chOff x="0" y="2000250"/>
            <a:chExt cx="3733800" cy="533400"/>
          </a:xfrm>
        </p:grpSpPr>
        <p:sp>
          <p:nvSpPr>
            <p:cNvPr id="30" name="Rectangle 14"/>
            <p:cNvSpPr/>
            <p:nvPr/>
          </p:nvSpPr>
          <p:spPr>
            <a:xfrm>
              <a:off x="0" y="2381250"/>
              <a:ext cx="373380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7" name="Rectangle 14"/>
            <p:cNvSpPr/>
            <p:nvPr/>
          </p:nvSpPr>
          <p:spPr>
            <a:xfrm>
              <a:off x="0" y="2305050"/>
              <a:ext cx="373380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21" name="Rectangle 14"/>
            <p:cNvSpPr/>
            <p:nvPr/>
          </p:nvSpPr>
          <p:spPr>
            <a:xfrm>
              <a:off x="0" y="2228850"/>
              <a:ext cx="373380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8" name="Rectangle 14"/>
            <p:cNvSpPr/>
            <p:nvPr/>
          </p:nvSpPr>
          <p:spPr>
            <a:xfrm>
              <a:off x="0" y="2152650"/>
              <a:ext cx="373380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6" name="Rectangle 14"/>
            <p:cNvSpPr/>
            <p:nvPr/>
          </p:nvSpPr>
          <p:spPr>
            <a:xfrm>
              <a:off x="0" y="2076450"/>
              <a:ext cx="373380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20" name="Rectangle 14"/>
            <p:cNvSpPr/>
            <p:nvPr/>
          </p:nvSpPr>
          <p:spPr>
            <a:xfrm>
              <a:off x="0" y="20002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3" name="Rectangle 14"/>
            <p:cNvSpPr/>
            <p:nvPr/>
          </p:nvSpPr>
          <p:spPr>
            <a:xfrm>
              <a:off x="0" y="24574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</p:grpSp>
      <p:grpSp>
        <p:nvGrpSpPr>
          <p:cNvPr id="29" name="Group 35"/>
          <p:cNvGrpSpPr/>
          <p:nvPr/>
        </p:nvGrpSpPr>
        <p:grpSpPr>
          <a:xfrm>
            <a:off x="8584055" y="1976657"/>
            <a:ext cx="552450" cy="542925"/>
            <a:chOff x="8667750" y="2000250"/>
            <a:chExt cx="476250" cy="542925"/>
          </a:xfrm>
        </p:grpSpPr>
        <p:sp>
          <p:nvSpPr>
            <p:cNvPr id="26" name="Rectangle 14"/>
            <p:cNvSpPr/>
            <p:nvPr/>
          </p:nvSpPr>
          <p:spPr>
            <a:xfrm>
              <a:off x="8667750" y="2381250"/>
              <a:ext cx="47625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22" name="Rectangle 14"/>
            <p:cNvSpPr/>
            <p:nvPr/>
          </p:nvSpPr>
          <p:spPr>
            <a:xfrm>
              <a:off x="8667750" y="2305050"/>
              <a:ext cx="47625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7" name="Rectangle 14"/>
            <p:cNvSpPr/>
            <p:nvPr/>
          </p:nvSpPr>
          <p:spPr>
            <a:xfrm>
              <a:off x="8667750" y="2228850"/>
              <a:ext cx="47625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28" name="Rectangle 14"/>
            <p:cNvSpPr/>
            <p:nvPr/>
          </p:nvSpPr>
          <p:spPr>
            <a:xfrm>
              <a:off x="8667750" y="2152650"/>
              <a:ext cx="47625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667750" y="2076450"/>
              <a:ext cx="47625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8" name="Rectangle 14"/>
            <p:cNvSpPr/>
            <p:nvPr/>
          </p:nvSpPr>
          <p:spPr>
            <a:xfrm>
              <a:off x="8667750" y="2000250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9" name="Rectangle 14"/>
            <p:cNvSpPr/>
            <p:nvPr/>
          </p:nvSpPr>
          <p:spPr>
            <a:xfrm>
              <a:off x="8667750" y="2466975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</p:grpSp>
      <p:sp>
        <p:nvSpPr>
          <p:cNvPr id="24" name="Oval 28"/>
          <p:cNvSpPr/>
          <p:nvPr userDrawn="1"/>
        </p:nvSpPr>
        <p:spPr>
          <a:xfrm>
            <a:off x="8572500" y="603885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23" name="Oval 28"/>
          <p:cNvSpPr/>
          <p:nvPr userDrawn="1"/>
        </p:nvSpPr>
        <p:spPr>
          <a:xfrm>
            <a:off x="8572500" y="63246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5" name="Oval 28"/>
          <p:cNvSpPr/>
          <p:nvPr userDrawn="1"/>
        </p:nvSpPr>
        <p:spPr>
          <a:xfrm>
            <a:off x="8572500" y="5476875"/>
            <a:ext cx="152400" cy="152400"/>
          </a:xfrm>
          <a:prstGeom prst="ellipse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14" name="Oval 28"/>
          <p:cNvSpPr/>
          <p:nvPr userDrawn="1"/>
        </p:nvSpPr>
        <p:spPr>
          <a:xfrm>
            <a:off x="8572500" y="57531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19" name="Rectangle 3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pPr algn="r"/>
            <a:fld id="{8F67D422-08A8-451B-9A67-21962FC4B660}" type="datetimeFigureOut">
              <a:rPr kumimoji="0" lang="ru-RU" sz="1100"/>
              <a:pPr algn="r"/>
              <a:t>08.01.2013</a:t>
            </a:fld>
            <a:endParaRPr kumimoji="0" lang="ru-RU"/>
          </a:p>
        </p:txBody>
      </p:sp>
      <p:sp>
        <p:nvSpPr>
          <p:cNvPr id="25" name="Rectangle 35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extLst/>
          </a:lstStyle>
          <a:p>
            <a:fld id="{169B2101-2E9F-420A-91A3-890890D84497}" type="slidenum">
              <a:rPr kumimoji="0" lang="ru-RU" sz="1200"/>
              <a:pPr/>
              <a:t>‹#›</a:t>
            </a:fld>
            <a:endParaRPr kumimoji="0" lang="ru-RU"/>
          </a:p>
        </p:txBody>
      </p:sp>
      <p:sp>
        <p:nvSpPr>
          <p:cNvPr id="31" name="Rectangle 36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extLst/>
          </a:lstStyle>
          <a:p>
            <a:endParaRPr kumimoji="0" lang="ru-RU"/>
          </a:p>
        </p:txBody>
      </p:sp>
      <p:sp>
        <p:nvSpPr>
          <p:cNvPr id="33" name="Rectangle 32"/>
          <p:cNvSpPr>
            <a:spLocks noGrp="1"/>
          </p:cNvSpPr>
          <p:nvPr>
            <p:ph type="title" hasCustomPrompt="1"/>
          </p:nvPr>
        </p:nvSpPr>
        <p:spPr>
          <a:xfrm>
            <a:off x="2057400" y="281352"/>
            <a:ext cx="6509239" cy="3886200"/>
          </a:xfrm>
          <a:scene3d>
            <a:camera prst="orthographicFront"/>
            <a:lightRig rig="threePt" dir="t"/>
          </a:scene3d>
          <a:sp3d/>
        </p:spPr>
        <p:txBody>
          <a:bodyPr vert="horz" anchor="ctr">
            <a:normAutofit/>
          </a:bodyPr>
          <a:lstStyle>
            <a:lvl1pPr algn="ctr" eaLnBrk="1" latinLnBrk="0" hangingPunct="1">
              <a:lnSpc>
                <a:spcPct val="100000"/>
              </a:lnSpc>
              <a:defRPr kumimoji="0" lang="ru-RU" sz="72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kumimoji="0" lang="ru-RU"/>
              <a:t>Показать заголовок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12" name="Rectangle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pPr algn="r"/>
            <a:fld id="{8F67D422-08A8-451B-9A67-21962FC4B660}" type="datetimeFigureOut">
              <a:rPr kumimoji="0" lang="ru-RU" sz="1100"/>
              <a:pPr algn="r"/>
              <a:t>08.01.2013</a:t>
            </a:fld>
            <a:endParaRPr kumimoji="0" lang="ru-RU"/>
          </a:p>
        </p:txBody>
      </p:sp>
      <p:sp>
        <p:nvSpPr>
          <p:cNvPr id="27" name="Rectangle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extLst/>
          </a:lstStyle>
          <a:p>
            <a:fld id="{169B2101-2E9F-420A-91A3-890890D84497}" type="slidenum">
              <a:rPr kumimoji="0" lang="ru-RU" sz="1200"/>
              <a:pPr/>
              <a:t>‹#›</a:t>
            </a:fld>
            <a:endParaRPr kumimoji="0" lang="ru-RU"/>
          </a:p>
        </p:txBody>
      </p:sp>
      <p:sp>
        <p:nvSpPr>
          <p:cNvPr id="4" name="Rectangle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extLst/>
          </a:lstStyle>
          <a:p>
            <a:endParaRPr kumimoji="0" lang="ru-RU"/>
          </a:p>
        </p:txBody>
      </p:sp>
      <p:sp>
        <p:nvSpPr>
          <p:cNvPr id="28" name="Rectangle 14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pPr algn="r"/>
            <a:fld id="{8F67D422-08A8-451B-9A67-21962FC4B660}" type="datetimeFigureOut">
              <a:rPr kumimoji="0" lang="ru-RU" sz="1100"/>
              <a:pPr algn="r"/>
              <a:t>08.01.2013</a:t>
            </a:fld>
            <a:endParaRPr kumimoji="0" lang="ru-RU"/>
          </a:p>
        </p:txBody>
      </p:sp>
      <p:sp>
        <p:nvSpPr>
          <p:cNvPr id="26" name="Rectangl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extLst/>
          </a:lstStyle>
          <a:p>
            <a:endParaRPr kumimoji="0" lang="ru-RU"/>
          </a:p>
        </p:txBody>
      </p:sp>
      <p:sp>
        <p:nvSpPr>
          <p:cNvPr id="12" name="Rectangl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extLst/>
          </a:lstStyle>
          <a:p>
            <a:fld id="{169B2101-2E9F-420A-91A3-890890D84497}" type="slidenum">
              <a:rPr kumimoji="0" lang="ru-RU" sz="1200"/>
              <a:pPr/>
              <a:t>‹#›</a:t>
            </a:fld>
            <a:endParaRPr kumimoji="0" lang="ru-RU"/>
          </a:p>
        </p:txBody>
      </p:sp>
      <p:sp>
        <p:nvSpPr>
          <p:cNvPr id="27" name="Rectangle 6"/>
          <p:cNvSpPr>
            <a:spLocks noGrp="1"/>
          </p:cNvSpPr>
          <p:nvPr>
            <p:ph type="title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>
            <a:normAutofit/>
          </a:bodyPr>
          <a:lstStyle>
            <a:lvl1pPr eaLnBrk="1" latinLnBrk="0" hangingPunct="1"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Trebuchet MS"/>
                <a:ea typeface="+mj-ea"/>
                <a:cs typeface="+mj-cs"/>
              </a:defRPr>
            </a:lvl1pPr>
            <a:extLst/>
          </a:lstStyle>
          <a:p>
            <a:r>
              <a:rPr kumimoji="0" lang="ru-RU"/>
              <a:t>Заголовок раздела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ростой вопрос и отв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1BEBB2CB-903D-46EF-8227-E770ED8FF514}" type="datetimeFigureOut">
              <a:rPr/>
              <a:pPr/>
              <a:t>6/30/2006</a:t>
            </a:fld>
            <a:endParaRPr kumimoji="0" lang="ru-RU"/>
          </a:p>
        </p:txBody>
      </p:sp>
      <p:sp>
        <p:nvSpPr>
          <p:cNvPr id="22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kumimoji="0" lang="ru-RU"/>
          </a:p>
        </p:txBody>
      </p:sp>
      <p:sp>
        <p:nvSpPr>
          <p:cNvPr id="31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rPr/>
              <a:pPr/>
              <a:t>‹#›</a:t>
            </a:fld>
            <a:endParaRPr kumimoji="0" lang="ru-RU"/>
          </a:p>
        </p:txBody>
      </p:sp>
      <p:sp>
        <p:nvSpPr>
          <p:cNvPr id="4" name="Rectangle 8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13" name="Rectangle 13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/>
          <a:lstStyle>
            <a:lvl1pPr algn="ctr" eaLnBrk="1" latinLnBrk="0" hangingPunct="1">
              <a:buFontTx/>
              <a:buNone/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pPr lvl="0"/>
            <a:r>
              <a:rPr kumimoji="0" lang="ru-RU"/>
              <a:t>Ответ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build="p">
        <p:tmplLst>
          <p:tmpl lvl="1">
            <p:tnLst>
              <p:par>
                <p:cTn presetID="45" presetClass="entr" presetSubtype="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опрос и ответ с поясн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1BEBB2CB-903D-46EF-8227-E770ED8FF514}" type="datetimeFigureOut">
              <a:rPr/>
              <a:pPr/>
              <a:t>6/30/2006</a:t>
            </a:fld>
            <a:endParaRPr kumimoji="0" lang="ru-RU"/>
          </a:p>
        </p:txBody>
      </p:sp>
      <p:sp>
        <p:nvSpPr>
          <p:cNvPr id="28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kumimoji="0" lang="ru-RU"/>
          </a:p>
        </p:txBody>
      </p:sp>
      <p:sp>
        <p:nvSpPr>
          <p:cNvPr id="10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rPr/>
              <a:pPr/>
              <a:t>‹#›</a:t>
            </a:fld>
            <a:endParaRPr kumimoji="0" lang="ru-RU"/>
          </a:p>
        </p:txBody>
      </p:sp>
      <p:sp>
        <p:nvSpPr>
          <p:cNvPr id="31" name="Rectangle 8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25" name="Rectangle 13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/>
          <a:lstStyle>
            <a:lvl1pPr algn="ctr" eaLnBrk="1" latinLnBrk="0" hangingPunct="1">
              <a:buFontTx/>
              <a:buNone/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pPr lvl="0"/>
            <a:r>
              <a:rPr kumimoji="0" lang="ru-RU"/>
              <a:t>Ответ</a:t>
            </a:r>
          </a:p>
        </p:txBody>
      </p:sp>
      <p:sp>
        <p:nvSpPr>
          <p:cNvPr id="22" name="Rectangle 9"/>
          <p:cNvSpPr>
            <a:spLocks noGrp="1"/>
          </p:cNvSpPr>
          <p:nvPr>
            <p:ph type="body" sz="quarter" idx="15" hasCustomPrompt="1"/>
          </p:nvPr>
        </p:nvSpPr>
        <p:spPr>
          <a:xfrm>
            <a:off x="1828800" y="3124200"/>
            <a:ext cx="5105400" cy="1981200"/>
          </a:xfrm>
        </p:spPr>
        <p:txBody>
          <a:bodyPr vert="horz"/>
          <a:lstStyle>
            <a:lvl1pPr algn="ctr" eaLnBrk="1" latinLnBrk="0" hangingPunct="1">
              <a:buFontTx/>
              <a:buNone/>
              <a:defRPr kumimoji="0" lang="ru-RU" i="1" baseline="0"/>
            </a:lvl1pPr>
            <a:extLst/>
          </a:lstStyle>
          <a:p>
            <a:pPr lvl="0"/>
            <a:r>
              <a:rPr kumimoji="0" lang="ru-RU"/>
              <a:t>Пояснение к ответу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5" grpId="0" build="p">
        <p:tmplLst>
          <p:tmpl lvl="1">
            <p:tnLst>
              <p:par>
                <p:cTn presetID="45" presetClass="entr" presetSubtype="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равильно или неправильно (ответ: правильно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1BEBB2CB-903D-46EF-8227-E770ED8FF514}" type="datetimeFigureOut">
              <a:rPr/>
              <a:pPr/>
              <a:t>6/30/2006</a:t>
            </a:fld>
            <a:endParaRPr kumimoji="0" lang="ru-RU"/>
          </a:p>
        </p:txBody>
      </p:sp>
      <p:sp>
        <p:nvSpPr>
          <p:cNvPr id="11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kumimoji="0" lang="ru-RU"/>
          </a:p>
        </p:txBody>
      </p:sp>
      <p:sp>
        <p:nvSpPr>
          <p:cNvPr id="10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rPr/>
              <a:pPr/>
              <a:t>‹#›</a:t>
            </a:fld>
            <a:endParaRPr kumimoji="0" lang="ru-RU"/>
          </a:p>
        </p:txBody>
      </p:sp>
      <p:sp>
        <p:nvSpPr>
          <p:cNvPr id="27" name="Question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8" name="Answer Base"/>
          <p:cNvSpPr txBox="1"/>
          <p:nvPr userDrawn="1"/>
        </p:nvSpPr>
        <p:spPr>
          <a:xfrm>
            <a:off x="182880" y="1676400"/>
            <a:ext cx="8321040" cy="182880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extLst/>
          </a:lstStyle>
          <a:p>
            <a:pPr marL="0" indent="0" algn="ctr" latinLnBrk="0">
              <a:spcBef>
                <a:spcPct val="20000"/>
              </a:spcBef>
              <a:buNone/>
            </a:pPr>
            <a:r>
              <a:rPr kumimoji="0" lang="ru-RU" sz="7200">
                <a:solidFill>
                  <a:schemeClr val="tx1">
                    <a:alpha val="40000"/>
                  </a:schemeClr>
                </a:solidFill>
              </a:rPr>
              <a:t>ПРАВИЛЬНО</a:t>
            </a:r>
            <a:r>
              <a:rPr kumimoji="0" lang="ru-RU" sz="7200" baseline="0">
                <a:solidFill>
                  <a:schemeClr val="tx1">
                    <a:alpha val="40000"/>
                  </a:schemeClr>
                </a:solidFill>
              </a:rPr>
              <a:t> </a:t>
            </a:r>
            <a:r>
              <a:rPr kumimoji="0" lang="ru-RU" sz="7200">
                <a:solidFill>
                  <a:schemeClr val="tx1">
                    <a:alpha val="40000"/>
                  </a:schemeClr>
                </a:solidFill>
              </a:rPr>
              <a:t>или НЕПРАВИЛЬНО?</a:t>
            </a:r>
          </a:p>
        </p:txBody>
      </p:sp>
      <p:sp>
        <p:nvSpPr>
          <p:cNvPr id="7" name="Answer"/>
          <p:cNvSpPr/>
          <p:nvPr userDrawn="1"/>
        </p:nvSpPr>
        <p:spPr>
          <a:xfrm>
            <a:off x="182880" y="1676400"/>
            <a:ext cx="8321040" cy="1200329"/>
          </a:xfrm>
          <a:prstGeom prst="rect">
            <a:avLst/>
          </a:prstGeom>
        </p:spPr>
        <p:txBody>
          <a:bodyPr wrap="square">
            <a:spAutoFit/>
          </a:bodyPr>
          <a:lstStyle>
            <a:extLst/>
          </a:lstStyle>
          <a:p>
            <a:pPr indent="0" algn="ctr" latinLnBrk="0">
              <a:spcBef>
                <a:spcPct val="20000"/>
              </a:spcBef>
              <a:buNone/>
            </a:pPr>
            <a:r>
              <a:rPr kumimoji="0" lang="ru-RU" sz="720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ea typeface="+mn-ea"/>
                <a:cs typeface="+mn-cs"/>
              </a:rPr>
              <a:t>ПРАВИЛЬНО </a:t>
            </a:r>
            <a:r>
              <a:rPr kumimoji="0" lang="ru-RU" sz="720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или НЕПРАВИЛЬНО?</a:t>
            </a:r>
            <a:endParaRPr kumimoji="0"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равильно или неправильно (ответ: неправильно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1BEBB2CB-903D-46EF-8227-E770ED8FF514}" type="datetimeFigureOut">
              <a:rPr/>
              <a:pPr/>
              <a:t>6/30/2006</a:t>
            </a:fld>
            <a:endParaRPr kumimoji="0" lang="ru-RU"/>
          </a:p>
        </p:txBody>
      </p:sp>
      <p:sp>
        <p:nvSpPr>
          <p:cNvPr id="2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kumimoji="0" lang="ru-RU"/>
          </a:p>
        </p:txBody>
      </p:sp>
      <p:sp>
        <p:nvSpPr>
          <p:cNvPr id="28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rPr/>
              <a:pPr/>
              <a:t>‹#›</a:t>
            </a:fld>
            <a:endParaRPr kumimoji="0" lang="ru-RU"/>
          </a:p>
        </p:txBody>
      </p:sp>
      <p:sp>
        <p:nvSpPr>
          <p:cNvPr id="6" name="Question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29" name="Answer Base"/>
          <p:cNvSpPr txBox="1"/>
          <p:nvPr userDrawn="1"/>
        </p:nvSpPr>
        <p:spPr>
          <a:xfrm>
            <a:off x="228600" y="1600200"/>
            <a:ext cx="8229600" cy="129392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extLst/>
          </a:lstStyle>
          <a:p>
            <a:pPr marL="0" indent="0" algn="ctr" latinLnBrk="0">
              <a:spcBef>
                <a:spcPct val="20000"/>
              </a:spcBef>
              <a:buNone/>
            </a:pPr>
            <a:r>
              <a:rPr kumimoji="0" lang="ru-RU" sz="7200">
                <a:solidFill>
                  <a:schemeClr val="tx1">
                    <a:alpha val="40000"/>
                  </a:schemeClr>
                </a:solidFill>
              </a:rPr>
              <a:t>ПРАВИЛЬНО</a:t>
            </a:r>
            <a:r>
              <a:rPr kumimoji="0" lang="ru-RU" sz="7200" baseline="0">
                <a:solidFill>
                  <a:schemeClr val="tx1">
                    <a:alpha val="40000"/>
                  </a:schemeClr>
                </a:solidFill>
              </a:rPr>
              <a:t> </a:t>
            </a:r>
            <a:r>
              <a:rPr kumimoji="0" lang="ru-RU" sz="7200">
                <a:solidFill>
                  <a:schemeClr val="tx1">
                    <a:alpha val="40000"/>
                  </a:schemeClr>
                </a:solidFill>
              </a:rPr>
              <a:t>или НЕПРАВИЛЬНО?</a:t>
            </a:r>
          </a:p>
        </p:txBody>
      </p:sp>
      <p:sp>
        <p:nvSpPr>
          <p:cNvPr id="7" name="Answer"/>
          <p:cNvSpPr/>
          <p:nvPr userDrawn="1"/>
        </p:nvSpPr>
        <p:spPr>
          <a:xfrm>
            <a:off x="228600" y="1600200"/>
            <a:ext cx="82296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extLst/>
          </a:lstStyle>
          <a:p>
            <a:pPr algn="ctr"/>
            <a:r>
              <a:rPr kumimoji="0" lang="ru-RU" sz="720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ПРАВИЛЬНО или </a:t>
            </a:r>
            <a:r>
              <a:rPr kumimoji="0" lang="ru-RU" sz="720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ea typeface="+mn-ea"/>
                <a:cs typeface="+mn-cs"/>
              </a:rPr>
              <a:t>НЕПРАВИЛЬНО</a:t>
            </a:r>
            <a:r>
              <a:rPr kumimoji="0" lang="ru-RU" sz="720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?</a:t>
            </a:r>
            <a:endParaRPr kumimoji="0"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опоставление элемен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kumimoji="0" lang="ru-RU"/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1</a:t>
            </a:r>
          </a:p>
        </p:txBody>
      </p:sp>
      <p:sp>
        <p:nvSpPr>
          <p:cNvPr id="12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2</a:t>
            </a:r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3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4</a:t>
            </a:r>
          </a:p>
        </p:txBody>
      </p:sp>
      <p:sp>
        <p:nvSpPr>
          <p:cNvPr id="10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9144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5</a:t>
            </a:r>
          </a:p>
        </p:txBody>
      </p:sp>
      <p:sp>
        <p:nvSpPr>
          <p:cNvPr id="20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1BEBB2CB-903D-46EF-8227-E770ED8FF514}" type="datetimeFigureOut">
              <a:rPr/>
              <a:pPr/>
              <a:t>6/30/2006</a:t>
            </a:fld>
            <a:endParaRPr kumimoji="0" lang="ru-RU"/>
          </a:p>
        </p:txBody>
      </p:sp>
      <p:sp>
        <p:nvSpPr>
          <p:cNvPr id="15" name="Rectangle 7"/>
          <p:cNvSpPr>
            <a:spLocks noGrp="1"/>
          </p:cNvSpPr>
          <p:nvPr>
            <p:ph type="body" sz="quarter" idx="18" hasCustomPrompt="1"/>
          </p:nvPr>
        </p:nvSpPr>
        <p:spPr>
          <a:xfrm>
            <a:off x="48006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5</a:t>
            </a:r>
          </a:p>
        </p:txBody>
      </p:sp>
      <p:sp>
        <p:nvSpPr>
          <p:cNvPr id="17" name="Rectangle 7"/>
          <p:cNvSpPr>
            <a:spLocks noGrp="1"/>
          </p:cNvSpPr>
          <p:nvPr>
            <p:ph type="body" sz="quarter" idx="19" hasCustomPrompt="1"/>
          </p:nvPr>
        </p:nvSpPr>
        <p:spPr>
          <a:xfrm>
            <a:off x="48006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3</a:t>
            </a:r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0" hasCustomPrompt="1"/>
          </p:nvPr>
        </p:nvSpPr>
        <p:spPr>
          <a:xfrm>
            <a:off x="48006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1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21" hasCustomPrompt="1"/>
          </p:nvPr>
        </p:nvSpPr>
        <p:spPr>
          <a:xfrm>
            <a:off x="48006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2</a:t>
            </a:r>
          </a:p>
        </p:txBody>
      </p:sp>
      <p:sp>
        <p:nvSpPr>
          <p:cNvPr id="21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48006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4</a:t>
            </a:r>
          </a:p>
        </p:txBody>
      </p:sp>
      <p:sp>
        <p:nvSpPr>
          <p:cNvPr id="11" name="Rectangle 2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 algn="l" eaLnBrk="1" latinLnBrk="0" hangingPunct="1">
              <a:defRPr kumimoji="0" lang="ru-RU" i="1" baseline="0"/>
            </a:lvl1pPr>
            <a:extLst/>
          </a:lstStyle>
          <a:p>
            <a:r>
              <a:rPr kumimoji="0" lang="ru-RU"/>
              <a:t>Введите вопрос</a:t>
            </a:r>
          </a:p>
        </p:txBody>
      </p:sp>
      <p:sp>
        <p:nvSpPr>
          <p:cNvPr id="7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rPr/>
              <a:pPr/>
              <a:t>‹#›</a:t>
            </a:fld>
            <a:endParaRPr kumimoji="0" lang="ru-RU"/>
          </a:p>
        </p:txBody>
      </p:sp>
      <p:cxnSp>
        <p:nvCxnSpPr>
          <p:cNvPr id="23" name="Straight Connector 23"/>
          <p:cNvCxnSpPr>
            <a:stCxn id="16" idx="3"/>
            <a:endCxn id="18" idx="1"/>
          </p:cNvCxnSpPr>
          <p:nvPr/>
        </p:nvCxnSpPr>
        <p:spPr>
          <a:xfrm>
            <a:off x="3886200" y="2286000"/>
            <a:ext cx="914400" cy="18288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2" idx="3"/>
            <a:endCxn id="19" idx="1"/>
          </p:cNvCxnSpPr>
          <p:nvPr/>
        </p:nvCxnSpPr>
        <p:spPr>
          <a:xfrm>
            <a:off x="3886200" y="3200400"/>
            <a:ext cx="914400" cy="18288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Straight Connector 23"/>
          <p:cNvCxnSpPr>
            <a:stCxn id="13" idx="3"/>
            <a:endCxn id="17" idx="1"/>
          </p:cNvCxnSpPr>
          <p:nvPr/>
        </p:nvCxnSpPr>
        <p:spPr>
          <a:xfrm flipV="1">
            <a:off x="3886200" y="3200400"/>
            <a:ext cx="914400" cy="9144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Straight Connector 23"/>
          <p:cNvCxnSpPr>
            <a:stCxn id="14" idx="3"/>
            <a:endCxn id="21" idx="1"/>
          </p:cNvCxnSpPr>
          <p:nvPr/>
        </p:nvCxnSpPr>
        <p:spPr>
          <a:xfrm>
            <a:off x="3886200" y="5029200"/>
            <a:ext cx="914400" cy="9144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Straight Connector 23"/>
          <p:cNvCxnSpPr>
            <a:stCxn id="10" idx="3"/>
            <a:endCxn id="15" idx="1"/>
          </p:cNvCxnSpPr>
          <p:nvPr/>
        </p:nvCxnSpPr>
        <p:spPr>
          <a:xfrm flipV="1">
            <a:off x="3886200" y="2286000"/>
            <a:ext cx="914400" cy="36576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>
            <a:spLocks noGrp="1"/>
          </p:cNvSpPr>
          <p:nvPr>
            <p:ph type="title"/>
          </p:nvPr>
        </p:nvSpPr>
        <p:spPr>
          <a:xfrm>
            <a:off x="914400" y="457200"/>
            <a:ext cx="7696200" cy="114300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pPr eaLnBrk="1" latinLnBrk="0" hangingPunct="1"/>
            <a:r>
              <a:rPr kumimoji="0" lang="ru-RU" smtClean="0"/>
              <a:t>Образец заголовка</a:t>
            </a:r>
            <a:endParaRPr kumimoji="0" lang="en-US" smtClean="0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>
          <a:xfrm>
            <a:off x="914400" y="1905000"/>
            <a:ext cx="7467600" cy="42211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9" name="Rectangle 4"/>
          <p:cNvSpPr>
            <a:spLocks noGrp="1"/>
          </p:cNvSpPr>
          <p:nvPr>
            <p:ph type="dt" sz="half" idx="2"/>
          </p:nvPr>
        </p:nvSpPr>
        <p:spPr>
          <a:xfrm>
            <a:off x="6705600" y="6248400"/>
            <a:ext cx="1828800" cy="323850"/>
          </a:xfrm>
          <a:prstGeom prst="rect">
            <a:avLst/>
          </a:prstGeom>
        </p:spPr>
        <p:txBody>
          <a:bodyPr vert="horz" anchor="ctr"/>
          <a:lstStyle>
            <a:lvl1pPr eaLnBrk="1" latinLnBrk="0" hangingPunct="1">
              <a:defRPr kumimoji="0" lang="ru-RU" sz="1100"/>
            </a:lvl1pPr>
            <a:extLst/>
          </a:lstStyle>
          <a:p>
            <a:pPr algn="r"/>
            <a:fld id="{8F67D422-08A8-451B-9A67-21962FC4B660}" type="datetimeFigureOut">
              <a:rPr kumimoji="0" lang="ru-RU" sz="1100"/>
              <a:pPr algn="r"/>
              <a:t>08.01.2013</a:t>
            </a:fld>
            <a:endParaRPr kumimoji="0" lang="ru-RU" sz="1050"/>
          </a:p>
        </p:txBody>
      </p:sp>
      <p:sp>
        <p:nvSpPr>
          <p:cNvPr id="18" name="Rectangle 5"/>
          <p:cNvSpPr>
            <a:spLocks noGrp="1"/>
          </p:cNvSpPr>
          <p:nvPr>
            <p:ph type="ftr" sz="quarter" idx="3"/>
          </p:nvPr>
        </p:nvSpPr>
        <p:spPr>
          <a:xfrm>
            <a:off x="457200" y="6248400"/>
            <a:ext cx="3260886" cy="323850"/>
          </a:xfrm>
          <a:prstGeom prst="rect">
            <a:avLst/>
          </a:prstGeom>
        </p:spPr>
        <p:txBody>
          <a:bodyPr vert="horz"/>
          <a:lstStyle>
            <a:lvl1pPr eaLnBrk="1" latinLnBrk="0" hangingPunct="1">
              <a:defRPr kumimoji="0" lang="ru-RU" sz="1200"/>
            </a:lvl1pPr>
            <a:extLst/>
          </a:lstStyle>
          <a:p>
            <a:endParaRPr kumimoji="0" lang="ru-RU" sz="12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714936" y="6151098"/>
            <a:ext cx="429064" cy="457200"/>
          </a:xfrm>
          <a:prstGeom prst="rect">
            <a:avLst/>
          </a:prstGeom>
        </p:spPr>
        <p:txBody>
          <a:bodyPr vert="horz" anchor="ctr"/>
          <a:lstStyle>
            <a:lvl1pPr eaLnBrk="1" latinLnBrk="0" hangingPunct="1">
              <a:defRPr kumimoji="0" lang="ru-RU" sz="1200"/>
            </a:lvl1pPr>
            <a:extLst/>
          </a:lstStyle>
          <a:p>
            <a:fld id="{169B2101-2E9F-420A-91A3-890890D84497}" type="slidenum">
              <a:rPr kumimoji="0" lang="ru-RU" sz="1200"/>
              <a:pPr/>
              <a:t>‹#›</a:t>
            </a:fld>
            <a:endParaRPr kumimoji="0" lang="ru-RU" sz="1200"/>
          </a:p>
        </p:txBody>
      </p:sp>
      <p:grpSp>
        <p:nvGrpSpPr>
          <p:cNvPr id="2" name="Group 23"/>
          <p:cNvGrpSpPr/>
          <p:nvPr/>
        </p:nvGrpSpPr>
        <p:grpSpPr>
          <a:xfrm>
            <a:off x="11555" y="2000250"/>
            <a:ext cx="133350" cy="533400"/>
            <a:chOff x="0" y="2000250"/>
            <a:chExt cx="3733800" cy="533400"/>
          </a:xfrm>
        </p:grpSpPr>
        <p:sp>
          <p:nvSpPr>
            <p:cNvPr id="3" name="Rectangle 14"/>
            <p:cNvSpPr/>
            <p:nvPr/>
          </p:nvSpPr>
          <p:spPr>
            <a:xfrm>
              <a:off x="0" y="2381250"/>
              <a:ext cx="373380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28" name="Rectangle 14"/>
            <p:cNvSpPr/>
            <p:nvPr/>
          </p:nvSpPr>
          <p:spPr>
            <a:xfrm>
              <a:off x="0" y="2305050"/>
              <a:ext cx="373380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4" name="Rectangle 14"/>
            <p:cNvSpPr/>
            <p:nvPr/>
          </p:nvSpPr>
          <p:spPr>
            <a:xfrm>
              <a:off x="0" y="2228850"/>
              <a:ext cx="373380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2" name="Rectangle 14"/>
            <p:cNvSpPr/>
            <p:nvPr/>
          </p:nvSpPr>
          <p:spPr>
            <a:xfrm>
              <a:off x="0" y="2152650"/>
              <a:ext cx="373380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9" name="Rectangle 14"/>
            <p:cNvSpPr/>
            <p:nvPr/>
          </p:nvSpPr>
          <p:spPr>
            <a:xfrm>
              <a:off x="0" y="2076450"/>
              <a:ext cx="373380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1" name="Rectangle 14"/>
            <p:cNvSpPr/>
            <p:nvPr/>
          </p:nvSpPr>
          <p:spPr>
            <a:xfrm>
              <a:off x="0" y="20002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31" name="Rectangle 14"/>
            <p:cNvSpPr/>
            <p:nvPr/>
          </p:nvSpPr>
          <p:spPr>
            <a:xfrm>
              <a:off x="0" y="24574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</p:grpSp>
      <p:grpSp>
        <p:nvGrpSpPr>
          <p:cNvPr id="10" name="Group 35"/>
          <p:cNvGrpSpPr/>
          <p:nvPr/>
        </p:nvGrpSpPr>
        <p:grpSpPr>
          <a:xfrm>
            <a:off x="8584055" y="2000250"/>
            <a:ext cx="552450" cy="542925"/>
            <a:chOff x="8667750" y="2000250"/>
            <a:chExt cx="476250" cy="542925"/>
          </a:xfrm>
        </p:grpSpPr>
        <p:sp>
          <p:nvSpPr>
            <p:cNvPr id="13" name="Rectangle 14"/>
            <p:cNvSpPr/>
            <p:nvPr/>
          </p:nvSpPr>
          <p:spPr>
            <a:xfrm>
              <a:off x="8667750" y="2381250"/>
              <a:ext cx="47625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24" name="Rectangle 14"/>
            <p:cNvSpPr/>
            <p:nvPr/>
          </p:nvSpPr>
          <p:spPr>
            <a:xfrm>
              <a:off x="8667750" y="2305050"/>
              <a:ext cx="47625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9" name="Rectangle 14"/>
            <p:cNvSpPr/>
            <p:nvPr/>
          </p:nvSpPr>
          <p:spPr>
            <a:xfrm>
              <a:off x="8667750" y="2228850"/>
              <a:ext cx="47625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30" name="Rectangle 14"/>
            <p:cNvSpPr/>
            <p:nvPr/>
          </p:nvSpPr>
          <p:spPr>
            <a:xfrm>
              <a:off x="8667750" y="2152650"/>
              <a:ext cx="47625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7" name="Rectangle 14"/>
            <p:cNvSpPr/>
            <p:nvPr/>
          </p:nvSpPr>
          <p:spPr>
            <a:xfrm>
              <a:off x="8667750" y="2076450"/>
              <a:ext cx="47625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6" name="Rectangle 14"/>
            <p:cNvSpPr/>
            <p:nvPr/>
          </p:nvSpPr>
          <p:spPr>
            <a:xfrm>
              <a:off x="8667750" y="2000250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667750" y="2466975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</p:grpSp>
      <p:sp>
        <p:nvSpPr>
          <p:cNvPr id="23" name="Oval 28"/>
          <p:cNvSpPr/>
          <p:nvPr/>
        </p:nvSpPr>
        <p:spPr>
          <a:xfrm>
            <a:off x="8572500" y="63246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</p:sldLayoutIdLst>
  <p:transition spd="med">
    <p:wheel spokes="8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ru-RU" sz="36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0" hangingPunct="1">
        <a:defRPr kumimoji="0" lang="ru-RU">
          <a:solidFill>
            <a:schemeClr val="tx2"/>
          </a:solidFill>
        </a:defRPr>
      </a:lvl2pPr>
      <a:lvl3pPr eaLnBrk="1" latinLnBrk="0" hangingPunct="1">
        <a:defRPr kumimoji="0" lang="ru-RU">
          <a:solidFill>
            <a:schemeClr val="tx2"/>
          </a:solidFill>
        </a:defRPr>
      </a:lvl3pPr>
      <a:lvl4pPr eaLnBrk="1" latinLnBrk="0" hangingPunct="1">
        <a:defRPr kumimoji="0" lang="ru-RU">
          <a:solidFill>
            <a:schemeClr val="tx2"/>
          </a:solidFill>
        </a:defRPr>
      </a:lvl4pPr>
      <a:lvl5pPr eaLnBrk="1" latinLnBrk="0" hangingPunct="1">
        <a:defRPr kumimoji="0" lang="ru-RU">
          <a:solidFill>
            <a:schemeClr val="tx2"/>
          </a:solidFill>
        </a:defRPr>
      </a:lvl5pPr>
      <a:lvl6pPr eaLnBrk="1" latinLnBrk="0" hangingPunct="1">
        <a:defRPr kumimoji="0" lang="ru-RU">
          <a:solidFill>
            <a:schemeClr val="tx2"/>
          </a:solidFill>
        </a:defRPr>
      </a:lvl6pPr>
      <a:lvl7pPr eaLnBrk="1" latinLnBrk="0" hangingPunct="1">
        <a:defRPr kumimoji="0" lang="ru-RU">
          <a:solidFill>
            <a:schemeClr val="tx2"/>
          </a:solidFill>
        </a:defRPr>
      </a:lvl7pPr>
      <a:lvl8pPr eaLnBrk="1" latinLnBrk="0" hangingPunct="1">
        <a:defRPr kumimoji="0" lang="ru-RU">
          <a:solidFill>
            <a:schemeClr val="tx2"/>
          </a:solidFill>
        </a:defRPr>
      </a:lvl8pPr>
      <a:lvl9pPr eaLnBrk="1" latinLnBrk="0" hangingPunct="1">
        <a:defRPr kumimoji="0" lang="ru-RU"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>
            <a:extLst/>
          </a:lstStyle>
          <a:p>
            <a:r>
              <a:rPr lang="uk-UA" sz="4000" dirty="0" err="1" smtClean="0"/>
              <a:t>Бенчмаркінг</a:t>
            </a:r>
            <a:r>
              <a:rPr lang="uk-UA" sz="4000" dirty="0" smtClean="0"/>
              <a:t> як інноваційний інструмент управління бізнесом</a:t>
            </a:r>
            <a:endParaRPr sz="4000" dirty="0"/>
          </a:p>
        </p:txBody>
      </p:sp>
      <p:sp>
        <p:nvSpPr>
          <p:cNvPr id="18" name="Rectangle 25"/>
          <p:cNvSpPr>
            <a:spLocks noGrp="1"/>
          </p:cNvSpPr>
          <p:nvPr>
            <p:ph type="subTitle" idx="1"/>
          </p:nvPr>
        </p:nvSpPr>
        <p:spPr>
          <a:xfrm>
            <a:off x="714348" y="3786190"/>
            <a:ext cx="7841154" cy="2872008"/>
          </a:xfrm>
        </p:spPr>
        <p:txBody>
          <a:bodyPr>
            <a:normAutofit lnSpcReduction="10000"/>
          </a:bodyPr>
          <a:lstStyle>
            <a:extLst/>
          </a:lstStyle>
          <a:p>
            <a:r>
              <a:rPr lang="uk-UA" dirty="0" smtClean="0"/>
              <a:t> </a:t>
            </a:r>
            <a:endParaRPr dirty="0" smtClean="0"/>
          </a:p>
          <a:p>
            <a:pPr algn="l"/>
            <a:r>
              <a:rPr lang="uk-UA" sz="1600" dirty="0" smtClean="0"/>
              <a:t>Роботу </a:t>
            </a:r>
            <a:r>
              <a:rPr lang="uk-UA" sz="1600" dirty="0" smtClean="0"/>
              <a:t>виконала:</a:t>
            </a:r>
            <a:endParaRPr sz="1600" dirty="0" smtClean="0"/>
          </a:p>
          <a:p>
            <a:pPr algn="l"/>
            <a:r>
              <a:rPr lang="uk-UA" sz="1600" dirty="0" err="1" smtClean="0"/>
              <a:t>Знаковська</a:t>
            </a:r>
            <a:r>
              <a:rPr lang="uk-UA" sz="1600" dirty="0" smtClean="0"/>
              <a:t> Олександра    </a:t>
            </a:r>
          </a:p>
          <a:p>
            <a:pPr algn="l"/>
            <a:r>
              <a:rPr lang="uk-UA" sz="1600" dirty="0" smtClean="0"/>
              <a:t>учениця </a:t>
            </a:r>
            <a:r>
              <a:rPr lang="uk-UA" sz="1600" dirty="0" smtClean="0"/>
              <a:t>6(10) класу</a:t>
            </a:r>
            <a:endParaRPr sz="1600" dirty="0" smtClean="0"/>
          </a:p>
          <a:p>
            <a:pPr algn="l"/>
            <a:r>
              <a:rPr lang="uk-UA" sz="1600" dirty="0" smtClean="0"/>
              <a:t>Гімназії </a:t>
            </a:r>
            <a:r>
              <a:rPr lang="uk-UA" sz="1600" dirty="0" err="1" smtClean="0"/>
              <a:t>Новокаховської</a:t>
            </a:r>
            <a:r>
              <a:rPr lang="uk-UA" sz="1600" dirty="0" smtClean="0"/>
              <a:t> міської ради</a:t>
            </a:r>
            <a:endParaRPr sz="1600" dirty="0" smtClean="0"/>
          </a:p>
          <a:p>
            <a:pPr algn="l"/>
            <a:r>
              <a:rPr lang="uk-UA" sz="1600" dirty="0" smtClean="0"/>
              <a:t> </a:t>
            </a:r>
            <a:endParaRPr sz="1600" dirty="0" smtClean="0"/>
          </a:p>
          <a:p>
            <a:pPr algn="l"/>
            <a:r>
              <a:rPr lang="uk-UA" sz="1600" dirty="0" smtClean="0"/>
              <a:t>Науковий керівник:</a:t>
            </a:r>
            <a:endParaRPr sz="1600" dirty="0" smtClean="0"/>
          </a:p>
          <a:p>
            <a:pPr algn="l"/>
            <a:r>
              <a:rPr lang="uk-UA" sz="1600" dirty="0" smtClean="0"/>
              <a:t>Якименко Людмила Вікторівна</a:t>
            </a:r>
            <a:endParaRPr sz="1600" dirty="0" smtClean="0"/>
          </a:p>
          <a:p>
            <a:pPr algn="l"/>
            <a:r>
              <a:rPr lang="uk-UA" sz="1600" dirty="0" smtClean="0"/>
              <a:t>Вчитель географії та економіки</a:t>
            </a:r>
            <a:endParaRPr sz="1600" dirty="0" smtClean="0"/>
          </a:p>
          <a:p>
            <a:pPr algn="l"/>
            <a:r>
              <a:rPr lang="uk-UA" sz="1600" dirty="0" smtClean="0"/>
              <a:t>Вчитель вищої категорії</a:t>
            </a:r>
            <a:endParaRPr sz="1600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i="0" dirty="0" err="1" smtClean="0">
                <a:solidFill>
                  <a:schemeClr val="tx1"/>
                </a:solidFill>
              </a:rPr>
              <a:t>Класифікация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i="0" dirty="0" err="1" smtClean="0">
                <a:solidFill>
                  <a:schemeClr val="tx1"/>
                </a:solidFill>
              </a:rPr>
              <a:t>бенчмаркінгу</a:t>
            </a:r>
            <a:endParaRPr i="0" dirty="0">
              <a:solidFill>
                <a:schemeClr val="tx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1500174"/>
          <a:ext cx="8286808" cy="514353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50732"/>
                <a:gridCol w="4022417"/>
                <a:gridCol w="2613659"/>
              </a:tblGrid>
              <a:tr h="5504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/>
                        <a:t>Вид</a:t>
                      </a:r>
                      <a:r>
                        <a:rPr lang="uk-UA" sz="1800" dirty="0"/>
                        <a:t>и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/>
                        <a:t>Об'єкти дослідження</a:t>
                      </a:r>
                      <a:endParaRPr lang="ru-RU" sz="180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/>
                        <a:t>Можливі партнери</a:t>
                      </a:r>
                      <a:endParaRPr lang="ru-RU" sz="180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45930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800" dirty="0"/>
                        <a:t>Внутрішній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dirty="0"/>
                        <a:t>галузі промисловості;</a:t>
                      </a:r>
                      <a:br>
                        <a:rPr lang="uk-UA" sz="1800" dirty="0"/>
                      </a:br>
                      <a:r>
                        <a:rPr lang="uk-UA" sz="1800" dirty="0"/>
                        <a:t>оптимізація результатів;</a:t>
                      </a:r>
                      <a:br>
                        <a:rPr lang="uk-UA" sz="1800" dirty="0"/>
                      </a:br>
                      <a:r>
                        <a:rPr lang="uk-UA" sz="1800" dirty="0"/>
                        <a:t>продуктивність, віднесена до основних фондів і чисельності співробітників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dirty="0"/>
                        <a:t>Підприємства, що зіставляють показники балансу</a:t>
                      </a:r>
                      <a:br>
                        <a:rPr lang="uk-UA" sz="1800" dirty="0"/>
                      </a:br>
                      <a:r>
                        <a:rPr lang="uk-UA" sz="1800" dirty="0"/>
                        <a:t>Еталонні підприємства поліграфічної промисловості</a:t>
                      </a:r>
                      <a:br>
                        <a:rPr lang="uk-UA" sz="1800" dirty="0"/>
                      </a:br>
                      <a:r>
                        <a:rPr lang="uk-UA" sz="1800" dirty="0"/>
                        <a:t>Підприємства, що зіставляють показники балансу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4468"/>
          <a:ext cx="8215369" cy="684353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36501"/>
                <a:gridCol w="3987741"/>
                <a:gridCol w="2591127"/>
              </a:tblGrid>
              <a:tr h="635798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dirty="0"/>
                        <a:t>Зовнішній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8006" marR="8006" marT="8006" marB="8006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dirty="0"/>
                        <a:t>зниження ризику за борговими зобов'язаннями;</a:t>
                      </a:r>
                      <a:br>
                        <a:rPr lang="uk-UA" sz="1600" dirty="0"/>
                      </a:br>
                      <a:r>
                        <a:rPr lang="ru-RU" sz="1600" dirty="0" err="1"/>
                        <a:t>впровадження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системи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планування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і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управління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виробництвом</a:t>
                      </a:r>
                      <a:r>
                        <a:rPr lang="ru-RU" sz="1600" dirty="0"/>
                        <a:t>;</a:t>
                      </a:r>
                      <a:br>
                        <a:rPr lang="ru-RU" sz="1600" dirty="0"/>
                      </a:br>
                      <a:r>
                        <a:rPr lang="ru-RU" sz="1600" dirty="0" err="1"/>
                        <a:t>встановлення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графіка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роботи</a:t>
                      </a:r>
                      <a:r>
                        <a:rPr lang="ru-RU" sz="1600" dirty="0"/>
                        <a:t> / </a:t>
                      </a:r>
                      <a:r>
                        <a:rPr lang="ru-RU" sz="1600" dirty="0" err="1"/>
                        <a:t>гнучкість</a:t>
                      </a:r>
                      <a:r>
                        <a:rPr lang="ru-RU" sz="1600" dirty="0"/>
                        <a:t>;</a:t>
                      </a:r>
                      <a:br>
                        <a:rPr lang="ru-RU" sz="1600" dirty="0"/>
                      </a:br>
                      <a:r>
                        <a:rPr lang="ru-RU" sz="1600" dirty="0" err="1"/>
                        <a:t>навчання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зовнішньому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обслуговуванню</a:t>
                      </a:r>
                      <a:r>
                        <a:rPr lang="ru-RU" sz="1600" dirty="0"/>
                        <a:t>;</a:t>
                      </a:r>
                      <a:br>
                        <a:rPr lang="ru-RU" sz="1600" dirty="0"/>
                      </a:br>
                      <a:r>
                        <a:rPr lang="ru-RU" sz="1600" dirty="0" err="1"/>
                        <a:t>впровадження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стандартів</a:t>
                      </a:r>
                      <a:r>
                        <a:rPr lang="ru-RU" sz="1600" dirty="0"/>
                        <a:t> ІСО, </a:t>
                      </a:r>
                      <a:r>
                        <a:rPr lang="ru-RU" sz="1600" dirty="0" err="1"/>
                        <a:t>починаючи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з</a:t>
                      </a:r>
                      <a:r>
                        <a:rPr lang="ru-RU" sz="1600" dirty="0"/>
                        <a:t> 9000 </a:t>
                      </a:r>
                      <a:r>
                        <a:rPr lang="ru-RU" sz="1600" dirty="0" err="1"/>
                        <a:t>і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далі</a:t>
                      </a:r>
                      <a:r>
                        <a:rPr lang="ru-RU" sz="1600" dirty="0"/>
                        <a:t>;</a:t>
                      </a:r>
                      <a:br>
                        <a:rPr lang="ru-RU" sz="1600" dirty="0"/>
                      </a:br>
                      <a:r>
                        <a:rPr lang="ru-RU" sz="1600" dirty="0" err="1"/>
                        <a:t>оптимізація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політики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закупівель</a:t>
                      </a:r>
                      <a:r>
                        <a:rPr lang="ru-RU" sz="1600" dirty="0"/>
                        <a:t>;</a:t>
                      </a:r>
                      <a:br>
                        <a:rPr lang="ru-RU" sz="1600" dirty="0"/>
                      </a:br>
                      <a:r>
                        <a:rPr lang="ru-RU" sz="1600" dirty="0" err="1"/>
                        <a:t>зменшення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викиду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стічних</a:t>
                      </a:r>
                      <a:r>
                        <a:rPr lang="ru-RU" sz="1600" dirty="0"/>
                        <a:t> вод;</a:t>
                      </a:r>
                      <a:br>
                        <a:rPr lang="ru-RU" sz="1600" dirty="0"/>
                      </a:br>
                      <a:r>
                        <a:rPr lang="ru-RU" sz="1600" dirty="0" err="1"/>
                        <a:t>використання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зовнішніх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постачальників</a:t>
                      </a:r>
                      <a:r>
                        <a:rPr lang="ru-RU" sz="1600" dirty="0"/>
                        <a:t> (</a:t>
                      </a:r>
                      <a:r>
                        <a:rPr lang="ru-RU" sz="1600" dirty="0" err="1"/>
                        <a:t>замість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виробництва</a:t>
                      </a:r>
                      <a:r>
                        <a:rPr lang="ru-RU" sz="1600" dirty="0"/>
                        <a:t> на </a:t>
                      </a:r>
                      <a:r>
                        <a:rPr lang="ru-RU" sz="1600" dirty="0" err="1"/>
                        <a:t>даному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підприємстві</a:t>
                      </a:r>
                      <a:r>
                        <a:rPr lang="ru-RU" sz="1600" dirty="0"/>
                        <a:t>);</a:t>
                      </a:r>
                      <a:br>
                        <a:rPr lang="ru-RU" sz="1600" dirty="0"/>
                      </a:br>
                      <a:r>
                        <a:rPr lang="ru-RU" sz="1600" dirty="0" err="1"/>
                        <a:t>розвиток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організації</a:t>
                      </a:r>
                      <a:r>
                        <a:rPr lang="ru-RU" sz="1600" dirty="0"/>
                        <a:t>;</a:t>
                      </a:r>
                      <a:br>
                        <a:rPr lang="ru-RU" sz="1600" dirty="0"/>
                      </a:br>
                      <a:r>
                        <a:rPr lang="ru-RU" sz="1600" dirty="0" err="1"/>
                        <a:t>введення</a:t>
                      </a:r>
                      <a:r>
                        <a:rPr lang="ru-RU" sz="1600" dirty="0"/>
                        <a:t> бригадного методу </a:t>
                      </a:r>
                      <a:r>
                        <a:rPr lang="ru-RU" sz="1600" dirty="0" err="1"/>
                        <a:t>роботи</a:t>
                      </a:r>
                      <a:r>
                        <a:rPr lang="ru-RU" sz="1600" dirty="0"/>
                        <a:t>;</a:t>
                      </a:r>
                      <a:br>
                        <a:rPr lang="ru-RU" sz="1600" dirty="0"/>
                      </a:br>
                      <a:r>
                        <a:rPr lang="ru-RU" sz="1600" dirty="0" err="1"/>
                        <a:t>підвищення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ефективності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рекламних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заходів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безпосередньо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серед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споживачів</a:t>
                      </a:r>
                      <a:r>
                        <a:rPr lang="ru-RU" sz="1600" dirty="0"/>
                        <a:t>;</a:t>
                      </a:r>
                      <a:br>
                        <a:rPr lang="ru-RU" sz="1600" dirty="0"/>
                      </a:br>
                      <a:r>
                        <a:rPr lang="ru-RU" sz="1600" dirty="0" err="1"/>
                        <a:t>поділ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обов'язків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між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співробітниками</a:t>
                      </a:r>
                      <a:r>
                        <a:rPr lang="ru-RU" sz="1600" dirty="0"/>
                        <a:t>;</a:t>
                      </a:r>
                      <a:br>
                        <a:rPr lang="ru-RU" sz="1600" dirty="0"/>
                      </a:br>
                      <a:r>
                        <a:rPr lang="ru-RU" sz="1600" dirty="0" err="1"/>
                        <a:t>зниження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частки</a:t>
                      </a:r>
                      <a:r>
                        <a:rPr lang="ru-RU" sz="1600" dirty="0"/>
                        <a:t> простою;</a:t>
                      </a:r>
                      <a:br>
                        <a:rPr lang="ru-RU" sz="1600" dirty="0"/>
                      </a:br>
                      <a:r>
                        <a:rPr lang="ru-RU" sz="1600" dirty="0" err="1"/>
                        <a:t>поліпшення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післяпродажного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обслуговування</a:t>
                      </a:r>
                      <a:r>
                        <a:rPr lang="ru-RU" sz="1600" dirty="0"/>
                        <a:t>;</a:t>
                      </a:r>
                      <a:br>
                        <a:rPr lang="ru-RU" sz="1600" dirty="0"/>
                      </a:br>
                      <a:r>
                        <a:rPr lang="ru-RU" sz="1600" dirty="0" err="1"/>
                        <a:t>ефективне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оформлення</a:t>
                      </a:r>
                      <a:r>
                        <a:rPr lang="ru-RU" sz="1600" dirty="0"/>
                        <a:t> покупок, </a:t>
                      </a:r>
                      <a:r>
                        <a:rPr lang="ru-RU" sz="1600" dirty="0" err="1"/>
                        <a:t>здійснюване</a:t>
                      </a:r>
                      <a:r>
                        <a:rPr lang="ru-RU" sz="1600" dirty="0"/>
                        <a:t> по телефону</a:t>
                      </a:r>
                      <a:br>
                        <a:rPr lang="ru-RU" sz="1600" dirty="0"/>
                      </a:br>
                      <a:r>
                        <a:rPr lang="ru-RU" sz="1600" dirty="0" err="1"/>
                        <a:t>створення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єдиної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комп'ютерної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мережі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з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покупцями</a:t>
                      </a:r>
                      <a:r>
                        <a:rPr lang="ru-RU" sz="1600" dirty="0"/>
                        <a:t>;</a:t>
                      </a:r>
                      <a:br>
                        <a:rPr lang="ru-RU" sz="1600" dirty="0"/>
                      </a:br>
                      <a:r>
                        <a:rPr lang="ru-RU" sz="1600" dirty="0" err="1"/>
                        <a:t>цифрове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кодування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початковій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стадії</a:t>
                      </a:r>
                      <a:r>
                        <a:rPr lang="ru-RU" sz="1600" dirty="0"/>
                        <a:t>;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8006" marR="8006" marT="8006" marB="8006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 dirty="0"/>
                        <a:t/>
                      </a:r>
                      <a:br>
                        <a:rPr lang="uk-UA" sz="1600" dirty="0"/>
                      </a:br>
                      <a:r>
                        <a:rPr lang="uk-UA" sz="1600" dirty="0"/>
                        <a:t>Клієнти та постачальники, а також підприємства інших галузей, з якими можна познайомитися на конгресах і семінарах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8006" marR="8006" marT="8006" marB="8006" anchor="ctr"/>
                </a:tc>
              </a:tr>
            </a:tbl>
          </a:graphicData>
        </a:graphic>
      </p:graphicFrame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0"/>
          <a:ext cx="8429685" cy="65722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79193"/>
                <a:gridCol w="4091769"/>
                <a:gridCol w="2658723"/>
              </a:tblGrid>
              <a:tr h="65722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 err="1"/>
                        <a:t>Ф</a:t>
                      </a:r>
                      <a:r>
                        <a:rPr lang="ru-RU" sz="1600" dirty="0" err="1"/>
                        <a:t>ункциональний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dirty="0"/>
                        <a:t>система розрахунків; облік витрат на охорону навколишнього середовища;</a:t>
                      </a:r>
                      <a:br>
                        <a:rPr lang="uk-UA" sz="1800" dirty="0"/>
                      </a:br>
                      <a:r>
                        <a:rPr lang="uk-UA" sz="1800" dirty="0"/>
                        <a:t>контроль за термінами виконання робіт;</a:t>
                      </a:r>
                      <a:br>
                        <a:rPr lang="uk-UA" sz="1800" dirty="0"/>
                      </a:br>
                      <a:r>
                        <a:rPr lang="uk-UA" sz="1800" dirty="0"/>
                        <a:t>організація транспортного господарства;</a:t>
                      </a:r>
                      <a:br>
                        <a:rPr lang="uk-UA" sz="1800" dirty="0"/>
                      </a:br>
                      <a:r>
                        <a:rPr lang="uk-UA" sz="1800" dirty="0"/>
                        <a:t>поліпшення процесу виписки рахунків-фактур;</a:t>
                      </a:r>
                      <a:br>
                        <a:rPr lang="uk-UA" sz="1800" dirty="0"/>
                      </a:br>
                      <a:r>
                        <a:rPr lang="uk-UA" sz="1800" dirty="0"/>
                        <a:t>розгляд претензій;</a:t>
                      </a:r>
                      <a:br>
                        <a:rPr lang="uk-UA" sz="1800" dirty="0"/>
                      </a:br>
                      <a:r>
                        <a:rPr lang="uk-UA" sz="1800" dirty="0"/>
                        <a:t>складання екологічного</a:t>
                      </a:r>
                      <a:endParaRPr lang="ru-RU" sz="1800" dirty="0"/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/>
                        <a:t> баланса;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dirty="0"/>
                        <a:t>Еталонні підприємства;</a:t>
                      </a:r>
                      <a:br>
                        <a:rPr lang="uk-UA" sz="1800" dirty="0"/>
                      </a:br>
                      <a:r>
                        <a:rPr lang="uk-UA" sz="1800" dirty="0"/>
                        <a:t>Целюлозно-паперова промисловість,</a:t>
                      </a:r>
                      <a:br>
                        <a:rPr lang="uk-UA" sz="1800" dirty="0"/>
                      </a:br>
                      <a:r>
                        <a:rPr lang="uk-UA" sz="1800" dirty="0"/>
                        <a:t>Покупці і постачальники</a:t>
                      </a:r>
                      <a:br>
                        <a:rPr lang="uk-UA" sz="1800" dirty="0"/>
                      </a:br>
                      <a:r>
                        <a:rPr lang="uk-UA" sz="1800" dirty="0"/>
                        <a:t>постачальники;</a:t>
                      </a:r>
                      <a:br>
                        <a:rPr lang="uk-UA" sz="1800" dirty="0"/>
                      </a:br>
                      <a:r>
                        <a:rPr lang="uk-UA" sz="1800" dirty="0"/>
                        <a:t>Покупці і постачальники;</a:t>
                      </a:r>
                      <a:br>
                        <a:rPr lang="uk-UA" sz="1800" dirty="0"/>
                      </a:br>
                      <a:r>
                        <a:rPr lang="uk-UA" sz="1800" dirty="0"/>
                        <a:t>Підприємства з надання послуг інших галузей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i="0" dirty="0" smtClean="0">
                <a:solidFill>
                  <a:schemeClr val="tx1"/>
                </a:solidFill>
              </a:rPr>
              <a:t>Класифікація видів </a:t>
            </a:r>
            <a:r>
              <a:rPr lang="uk-UA" i="0" dirty="0" err="1" smtClean="0">
                <a:solidFill>
                  <a:schemeClr val="tx1"/>
                </a:solidFill>
              </a:rPr>
              <a:t>бенчмаркінгу</a:t>
            </a:r>
            <a:r>
              <a:rPr dirty="0" smtClean="0"/>
              <a:t/>
            </a:r>
            <a:br>
              <a:rPr dirty="0" smtClean="0"/>
            </a:br>
            <a:endParaRPr lang="ru-RU" dirty="0"/>
          </a:p>
        </p:txBody>
      </p:sp>
      <p:sp>
        <p:nvSpPr>
          <p:cNvPr id="34992" name="Rectangle 17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4921" name="Group 105"/>
          <p:cNvGrpSpPr>
            <a:grpSpLocks noChangeAspect="1"/>
          </p:cNvGrpSpPr>
          <p:nvPr/>
        </p:nvGrpSpPr>
        <p:grpSpPr bwMode="auto">
          <a:xfrm>
            <a:off x="1214414" y="966787"/>
            <a:ext cx="5857573" cy="5891213"/>
            <a:chOff x="2219" y="1774"/>
            <a:chExt cx="7235" cy="7183"/>
          </a:xfrm>
        </p:grpSpPr>
        <p:sp>
          <p:nvSpPr>
            <p:cNvPr id="34991" name="AutoShape 175"/>
            <p:cNvSpPr>
              <a:spLocks noChangeAspect="1" noChangeArrowheads="1" noTextEdit="1"/>
            </p:cNvSpPr>
            <p:nvPr/>
          </p:nvSpPr>
          <p:spPr bwMode="auto">
            <a:xfrm>
              <a:off x="2219" y="1774"/>
              <a:ext cx="7104" cy="7183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90" name="Text Box 174"/>
            <p:cNvSpPr txBox="1">
              <a:spLocks noChangeArrowheads="1"/>
            </p:cNvSpPr>
            <p:nvPr/>
          </p:nvSpPr>
          <p:spPr bwMode="auto">
            <a:xfrm>
              <a:off x="8877" y="4003"/>
              <a:ext cx="446" cy="487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Об'єкт </a:t>
              </a: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Д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О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С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Л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І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Д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Ж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Е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Н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Н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Я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89" name="Text Box 173"/>
            <p:cNvSpPr txBox="1">
              <a:spLocks noChangeArrowheads="1"/>
            </p:cNvSpPr>
            <p:nvPr/>
          </p:nvSpPr>
          <p:spPr bwMode="auto">
            <a:xfrm>
              <a:off x="2219" y="3731"/>
              <a:ext cx="381" cy="522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1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Можлив</a:t>
              </a:r>
              <a:endParaRPr kumimoji="0" lang="uk-UA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і партнери-конкуренти</a:t>
              </a:r>
              <a:endParaRPr kumimoji="0" lang="uk-UA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88" name="Text Box 172"/>
            <p:cNvSpPr txBox="1">
              <a:spLocks noChangeArrowheads="1"/>
            </p:cNvSpPr>
            <p:nvPr/>
          </p:nvSpPr>
          <p:spPr bwMode="auto">
            <a:xfrm>
              <a:off x="5809" y="2390"/>
              <a:ext cx="1624" cy="27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1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Тривалість циклу</a:t>
              </a:r>
              <a:endParaRPr kumimoji="0" lang="uk-UA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87" name="Rectangle 171"/>
            <p:cNvSpPr>
              <a:spLocks noChangeArrowheads="1"/>
            </p:cNvSpPr>
            <p:nvPr/>
          </p:nvSpPr>
          <p:spPr bwMode="auto">
            <a:xfrm>
              <a:off x="4114" y="1972"/>
              <a:ext cx="3530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Вид</a:t>
              </a:r>
              <a:r>
                <a:rPr kumimoji="0" lang="uk-UA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и </a:t>
              </a:r>
              <a:r>
                <a:rPr kumimoji="0" lang="uk-UA" sz="14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бенчмаркінгу</a:t>
              </a:r>
              <a:endPara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86" name="Rectangle 170"/>
            <p:cNvSpPr>
              <a:spLocks noChangeArrowheads="1"/>
            </p:cNvSpPr>
            <p:nvPr/>
          </p:nvSpPr>
          <p:spPr bwMode="auto">
            <a:xfrm>
              <a:off x="2703" y="4141"/>
              <a:ext cx="1976" cy="41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глобальн</a:t>
              </a:r>
              <a:r>
                <a:rPr kumimoji="0" lang="uk-UA" sz="12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ий</a:t>
              </a:r>
              <a:endParaRPr kumimoji="0" lang="uk-UA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85" name="Rectangle 169"/>
            <p:cNvSpPr>
              <a:spLocks noChangeArrowheads="1"/>
            </p:cNvSpPr>
            <p:nvPr/>
          </p:nvSpPr>
          <p:spPr bwMode="auto">
            <a:xfrm>
              <a:off x="2701" y="3597"/>
              <a:ext cx="1977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Зовнішній</a:t>
              </a:r>
              <a:endPara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84" name="Rectangle 168"/>
            <p:cNvSpPr>
              <a:spLocks noChangeArrowheads="1"/>
            </p:cNvSpPr>
            <p:nvPr/>
          </p:nvSpPr>
          <p:spPr bwMode="auto">
            <a:xfrm>
              <a:off x="7079" y="3597"/>
              <a:ext cx="1640" cy="40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Внутрішній</a:t>
              </a:r>
              <a:endPara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83" name="Rectangle 167"/>
            <p:cNvSpPr>
              <a:spLocks noChangeArrowheads="1"/>
            </p:cNvSpPr>
            <p:nvPr/>
          </p:nvSpPr>
          <p:spPr bwMode="auto">
            <a:xfrm>
              <a:off x="7077" y="4144"/>
              <a:ext cx="1642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процеса</a:t>
              </a:r>
              <a:endParaRPr kumimoji="0" lang="ru-RU" sz="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82" name="Line 166"/>
            <p:cNvSpPr>
              <a:spLocks noChangeShapeType="1"/>
            </p:cNvSpPr>
            <p:nvPr/>
          </p:nvSpPr>
          <p:spPr bwMode="auto">
            <a:xfrm>
              <a:off x="5807" y="2393"/>
              <a:ext cx="1" cy="27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81" name="Rectangle 165"/>
            <p:cNvSpPr>
              <a:spLocks noChangeArrowheads="1"/>
            </p:cNvSpPr>
            <p:nvPr/>
          </p:nvSpPr>
          <p:spPr bwMode="auto">
            <a:xfrm>
              <a:off x="4820" y="3597"/>
              <a:ext cx="2118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Комбінований</a:t>
              </a:r>
              <a:endPara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80" name="Rectangle 164"/>
            <p:cNvSpPr>
              <a:spLocks noChangeArrowheads="1"/>
            </p:cNvSpPr>
            <p:nvPr/>
          </p:nvSpPr>
          <p:spPr bwMode="auto">
            <a:xfrm>
              <a:off x="4961" y="4141"/>
              <a:ext cx="1836" cy="4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загальний</a:t>
              </a:r>
              <a:endParaRPr kumimoji="0" lang="uk-UA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79" name="Rectangle 163"/>
            <p:cNvSpPr>
              <a:spLocks noChangeArrowheads="1"/>
            </p:cNvSpPr>
            <p:nvPr/>
          </p:nvSpPr>
          <p:spPr bwMode="auto">
            <a:xfrm>
              <a:off x="2703" y="4701"/>
              <a:ext cx="1976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           галузевої</a:t>
              </a:r>
              <a:endParaRPr kumimoji="0" lang="uk-UA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78" name="Rectangle 162"/>
            <p:cNvSpPr>
              <a:spLocks noChangeArrowheads="1"/>
            </p:cNvSpPr>
            <p:nvPr/>
          </p:nvSpPr>
          <p:spPr bwMode="auto">
            <a:xfrm>
              <a:off x="2703" y="5258"/>
              <a:ext cx="2075" cy="4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внутрішньогалузевої</a:t>
              </a:r>
              <a:endPara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77" name="Rectangle 161"/>
            <p:cNvSpPr>
              <a:spLocks noChangeArrowheads="1"/>
            </p:cNvSpPr>
            <p:nvPr/>
          </p:nvSpPr>
          <p:spPr bwMode="auto">
            <a:xfrm>
              <a:off x="2703" y="5816"/>
              <a:ext cx="1976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конкурентн</a:t>
              </a:r>
              <a:r>
                <a:rPr kumimoji="0" lang="uk-UA" sz="10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ий</a:t>
              </a:r>
              <a:endPara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76" name="Rectangle 160"/>
            <p:cNvSpPr>
              <a:spLocks noChangeArrowheads="1"/>
            </p:cNvSpPr>
            <p:nvPr/>
          </p:nvSpPr>
          <p:spPr bwMode="auto">
            <a:xfrm>
              <a:off x="2702" y="6369"/>
              <a:ext cx="1976" cy="42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партн</a:t>
              </a:r>
              <a:r>
                <a:rPr kumimoji="0" lang="uk-UA" sz="12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ерський</a:t>
              </a:r>
              <a:endParaRPr kumimoji="0" lang="uk-UA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75" name="Rectangle 159"/>
            <p:cNvSpPr>
              <a:spLocks noChangeArrowheads="1"/>
            </p:cNvSpPr>
            <p:nvPr/>
          </p:nvSpPr>
          <p:spPr bwMode="auto">
            <a:xfrm>
              <a:off x="2660" y="6954"/>
              <a:ext cx="1976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іміджу</a:t>
              </a:r>
              <a:endParaRPr kumimoji="0" lang="uk-UA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74" name="Rectangle 158"/>
            <p:cNvSpPr>
              <a:spLocks noChangeArrowheads="1"/>
            </p:cNvSpPr>
            <p:nvPr/>
          </p:nvSpPr>
          <p:spPr bwMode="auto">
            <a:xfrm>
              <a:off x="2703" y="7489"/>
              <a:ext cx="1976" cy="83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рівня обслуговування клієнтів</a:t>
              </a:r>
              <a:endPara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73" name="Rectangle 157"/>
            <p:cNvSpPr>
              <a:spLocks noChangeArrowheads="1"/>
            </p:cNvSpPr>
            <p:nvPr/>
          </p:nvSpPr>
          <p:spPr bwMode="auto">
            <a:xfrm>
              <a:off x="4961" y="4701"/>
              <a:ext cx="1836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функц</a:t>
              </a:r>
              <a:r>
                <a:rPr kumimoji="0" lang="uk-UA" sz="12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іональний</a:t>
              </a:r>
              <a:endPara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72" name="Rectangle 156"/>
            <p:cNvSpPr>
              <a:spLocks noChangeArrowheads="1"/>
            </p:cNvSpPr>
            <p:nvPr/>
          </p:nvSpPr>
          <p:spPr bwMode="auto">
            <a:xfrm>
              <a:off x="7079" y="4701"/>
              <a:ext cx="1640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проекта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71" name="Rectangle 155"/>
            <p:cNvSpPr>
              <a:spLocks noChangeArrowheads="1"/>
            </p:cNvSpPr>
            <p:nvPr/>
          </p:nvSpPr>
          <p:spPr bwMode="auto">
            <a:xfrm>
              <a:off x="7079" y="5259"/>
              <a:ext cx="1640" cy="41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стратегій, цілей</a:t>
              </a:r>
              <a:endPara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70" name="Rectangle 154"/>
            <p:cNvSpPr>
              <a:spLocks noChangeArrowheads="1"/>
            </p:cNvSpPr>
            <p:nvPr/>
          </p:nvSpPr>
          <p:spPr bwMode="auto">
            <a:xfrm>
              <a:off x="7079" y="5816"/>
              <a:ext cx="1640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функц</a:t>
              </a:r>
              <a:r>
                <a:rPr kumimoji="0" lang="uk-UA" sz="12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ій</a:t>
              </a:r>
              <a:endPara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69" name="Rectangle 153"/>
            <p:cNvSpPr>
              <a:spLocks noChangeArrowheads="1"/>
            </p:cNvSpPr>
            <p:nvPr/>
          </p:nvSpPr>
          <p:spPr bwMode="auto">
            <a:xfrm>
              <a:off x="7079" y="6373"/>
              <a:ext cx="1640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технолог</a:t>
              </a:r>
              <a:r>
                <a:rPr kumimoji="0" lang="uk-UA" sz="12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ії</a:t>
              </a:r>
              <a:endPara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68" name="Rectangle 152"/>
            <p:cNvSpPr>
              <a:spLocks noChangeArrowheads="1"/>
            </p:cNvSpPr>
            <p:nvPr/>
          </p:nvSpPr>
          <p:spPr bwMode="auto">
            <a:xfrm>
              <a:off x="7077" y="6926"/>
              <a:ext cx="1642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операц</a:t>
              </a:r>
              <a:r>
                <a:rPr kumimoji="0" lang="uk-UA" sz="12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ії</a:t>
              </a:r>
              <a:endPara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67" name="Rectangle 151"/>
            <p:cNvSpPr>
              <a:spLocks noChangeArrowheads="1"/>
            </p:cNvSpPr>
            <p:nvPr/>
          </p:nvSpPr>
          <p:spPr bwMode="auto">
            <a:xfrm>
              <a:off x="6082" y="7489"/>
              <a:ext cx="2638" cy="41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якості</a:t>
              </a: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 </a:t>
              </a: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продукту</a:t>
              </a: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, </a:t>
              </a: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послуги</a:t>
              </a:r>
              <a:endPara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66" name="Rectangle 150"/>
            <p:cNvSpPr>
              <a:spLocks noChangeArrowheads="1"/>
            </p:cNvSpPr>
            <p:nvPr/>
          </p:nvSpPr>
          <p:spPr bwMode="auto">
            <a:xfrm>
              <a:off x="7079" y="8539"/>
              <a:ext cx="1641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характеристики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65" name="Line 149"/>
            <p:cNvSpPr>
              <a:spLocks noChangeShapeType="1"/>
            </p:cNvSpPr>
            <p:nvPr/>
          </p:nvSpPr>
          <p:spPr bwMode="auto">
            <a:xfrm flipH="1">
              <a:off x="2507" y="3820"/>
              <a:ext cx="19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64" name="Line 148"/>
            <p:cNvSpPr>
              <a:spLocks noChangeShapeType="1"/>
            </p:cNvSpPr>
            <p:nvPr/>
          </p:nvSpPr>
          <p:spPr bwMode="auto">
            <a:xfrm flipH="1">
              <a:off x="2507" y="3820"/>
              <a:ext cx="1" cy="480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63" name="Line 147"/>
            <p:cNvSpPr>
              <a:spLocks noChangeShapeType="1"/>
            </p:cNvSpPr>
            <p:nvPr/>
          </p:nvSpPr>
          <p:spPr bwMode="auto">
            <a:xfrm>
              <a:off x="2506" y="7812"/>
              <a:ext cx="197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62" name="Line 146"/>
            <p:cNvSpPr>
              <a:spLocks noChangeShapeType="1"/>
            </p:cNvSpPr>
            <p:nvPr/>
          </p:nvSpPr>
          <p:spPr bwMode="auto">
            <a:xfrm>
              <a:off x="2507" y="6530"/>
              <a:ext cx="196" cy="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61" name="Line 145"/>
            <p:cNvSpPr>
              <a:spLocks noChangeShapeType="1"/>
            </p:cNvSpPr>
            <p:nvPr/>
          </p:nvSpPr>
          <p:spPr bwMode="auto">
            <a:xfrm>
              <a:off x="2506" y="7109"/>
              <a:ext cx="197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60" name="Line 144"/>
            <p:cNvSpPr>
              <a:spLocks noChangeShapeType="1"/>
            </p:cNvSpPr>
            <p:nvPr/>
          </p:nvSpPr>
          <p:spPr bwMode="auto">
            <a:xfrm>
              <a:off x="2506" y="6057"/>
              <a:ext cx="197" cy="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59" name="Line 143"/>
            <p:cNvSpPr>
              <a:spLocks noChangeShapeType="1"/>
            </p:cNvSpPr>
            <p:nvPr/>
          </p:nvSpPr>
          <p:spPr bwMode="auto">
            <a:xfrm>
              <a:off x="2507" y="5437"/>
              <a:ext cx="19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58" name="Line 142"/>
            <p:cNvSpPr>
              <a:spLocks noChangeShapeType="1"/>
            </p:cNvSpPr>
            <p:nvPr/>
          </p:nvSpPr>
          <p:spPr bwMode="auto">
            <a:xfrm>
              <a:off x="2507" y="4854"/>
              <a:ext cx="19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57" name="Line 141"/>
            <p:cNvSpPr>
              <a:spLocks noChangeShapeType="1"/>
            </p:cNvSpPr>
            <p:nvPr/>
          </p:nvSpPr>
          <p:spPr bwMode="auto">
            <a:xfrm>
              <a:off x="2507" y="4425"/>
              <a:ext cx="19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56" name="Line 140"/>
            <p:cNvSpPr>
              <a:spLocks noChangeShapeType="1"/>
            </p:cNvSpPr>
            <p:nvPr/>
          </p:nvSpPr>
          <p:spPr bwMode="auto">
            <a:xfrm>
              <a:off x="4679" y="3821"/>
              <a:ext cx="14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55" name="Line 139"/>
            <p:cNvSpPr>
              <a:spLocks noChangeShapeType="1"/>
            </p:cNvSpPr>
            <p:nvPr/>
          </p:nvSpPr>
          <p:spPr bwMode="auto">
            <a:xfrm>
              <a:off x="6938" y="3820"/>
              <a:ext cx="14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54" name="Line 138"/>
            <p:cNvSpPr>
              <a:spLocks noChangeShapeType="1"/>
            </p:cNvSpPr>
            <p:nvPr/>
          </p:nvSpPr>
          <p:spPr bwMode="auto">
            <a:xfrm>
              <a:off x="8719" y="3822"/>
              <a:ext cx="237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53" name="Line 137"/>
            <p:cNvSpPr>
              <a:spLocks noChangeShapeType="1"/>
            </p:cNvSpPr>
            <p:nvPr/>
          </p:nvSpPr>
          <p:spPr bwMode="auto">
            <a:xfrm flipH="1">
              <a:off x="8954" y="3820"/>
              <a:ext cx="2" cy="494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52" name="Line 136"/>
            <p:cNvSpPr>
              <a:spLocks noChangeShapeType="1"/>
            </p:cNvSpPr>
            <p:nvPr/>
          </p:nvSpPr>
          <p:spPr bwMode="auto">
            <a:xfrm flipH="1">
              <a:off x="8719" y="4348"/>
              <a:ext cx="237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51" name="Line 135"/>
            <p:cNvSpPr>
              <a:spLocks noChangeShapeType="1"/>
            </p:cNvSpPr>
            <p:nvPr/>
          </p:nvSpPr>
          <p:spPr bwMode="auto">
            <a:xfrm flipH="1" flipV="1">
              <a:off x="8719" y="4979"/>
              <a:ext cx="237" cy="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50" name="Line 134"/>
            <p:cNvSpPr>
              <a:spLocks noChangeShapeType="1"/>
            </p:cNvSpPr>
            <p:nvPr/>
          </p:nvSpPr>
          <p:spPr bwMode="auto">
            <a:xfrm flipH="1">
              <a:off x="8719" y="5439"/>
              <a:ext cx="237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49" name="Line 133"/>
            <p:cNvSpPr>
              <a:spLocks noChangeShapeType="1"/>
            </p:cNvSpPr>
            <p:nvPr/>
          </p:nvSpPr>
          <p:spPr bwMode="auto">
            <a:xfrm flipH="1">
              <a:off x="8719" y="6057"/>
              <a:ext cx="237" cy="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48" name="Line 132"/>
            <p:cNvSpPr>
              <a:spLocks noChangeShapeType="1"/>
            </p:cNvSpPr>
            <p:nvPr/>
          </p:nvSpPr>
          <p:spPr bwMode="auto">
            <a:xfrm flipH="1" flipV="1">
              <a:off x="8719" y="6530"/>
              <a:ext cx="237" cy="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47" name="Line 131"/>
            <p:cNvSpPr>
              <a:spLocks noChangeShapeType="1"/>
            </p:cNvSpPr>
            <p:nvPr/>
          </p:nvSpPr>
          <p:spPr bwMode="auto">
            <a:xfrm flipH="1">
              <a:off x="8719" y="7109"/>
              <a:ext cx="237" cy="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46" name="Rectangle 130"/>
            <p:cNvSpPr>
              <a:spLocks noChangeArrowheads="1"/>
            </p:cNvSpPr>
            <p:nvPr/>
          </p:nvSpPr>
          <p:spPr bwMode="auto">
            <a:xfrm>
              <a:off x="7077" y="8048"/>
              <a:ext cx="1640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витрат</a:t>
              </a:r>
              <a:endParaRPr kumimoji="0" lang="uk-UA" sz="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45" name="Line 129"/>
            <p:cNvSpPr>
              <a:spLocks noChangeShapeType="1"/>
            </p:cNvSpPr>
            <p:nvPr/>
          </p:nvSpPr>
          <p:spPr bwMode="auto">
            <a:xfrm flipH="1">
              <a:off x="8717" y="8761"/>
              <a:ext cx="237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44" name="Line 128"/>
            <p:cNvSpPr>
              <a:spLocks noChangeShapeType="1"/>
            </p:cNvSpPr>
            <p:nvPr/>
          </p:nvSpPr>
          <p:spPr bwMode="auto">
            <a:xfrm flipH="1">
              <a:off x="8717" y="8321"/>
              <a:ext cx="237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43" name="Line 127"/>
            <p:cNvSpPr>
              <a:spLocks noChangeShapeType="1"/>
            </p:cNvSpPr>
            <p:nvPr/>
          </p:nvSpPr>
          <p:spPr bwMode="auto">
            <a:xfrm flipH="1">
              <a:off x="8720" y="7697"/>
              <a:ext cx="237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42" name="Line 126"/>
            <p:cNvSpPr>
              <a:spLocks noChangeShapeType="1"/>
            </p:cNvSpPr>
            <p:nvPr/>
          </p:nvSpPr>
          <p:spPr bwMode="auto">
            <a:xfrm>
              <a:off x="4820" y="4003"/>
              <a:ext cx="1" cy="9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41" name="Line 125"/>
            <p:cNvSpPr>
              <a:spLocks noChangeShapeType="1"/>
            </p:cNvSpPr>
            <p:nvPr/>
          </p:nvSpPr>
          <p:spPr bwMode="auto">
            <a:xfrm>
              <a:off x="4820" y="4981"/>
              <a:ext cx="14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40" name="Line 124"/>
            <p:cNvSpPr>
              <a:spLocks noChangeShapeType="1"/>
            </p:cNvSpPr>
            <p:nvPr/>
          </p:nvSpPr>
          <p:spPr bwMode="auto">
            <a:xfrm>
              <a:off x="4821" y="4348"/>
              <a:ext cx="14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39" name="Rectangle 123"/>
            <p:cNvSpPr>
              <a:spLocks noChangeArrowheads="1"/>
            </p:cNvSpPr>
            <p:nvPr/>
          </p:nvSpPr>
          <p:spPr bwMode="auto">
            <a:xfrm>
              <a:off x="4397" y="2669"/>
              <a:ext cx="2963" cy="77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Стратегічний</a:t>
              </a:r>
              <a:br>
                <a:rPr kumimoji="0" lang="uk-UA" sz="12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</a:br>
              <a:r>
                <a:rPr kumimoji="0" lang="uk-UA" sz="12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Оперативний</a:t>
              </a:r>
              <a:endParaRPr kumimoji="0" lang="uk-UA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38" name="Line 122"/>
            <p:cNvSpPr>
              <a:spLocks noChangeShapeType="1"/>
            </p:cNvSpPr>
            <p:nvPr/>
          </p:nvSpPr>
          <p:spPr bwMode="auto">
            <a:xfrm flipH="1">
              <a:off x="3267" y="3029"/>
              <a:ext cx="113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37" name="Line 121"/>
            <p:cNvSpPr>
              <a:spLocks noChangeShapeType="1"/>
            </p:cNvSpPr>
            <p:nvPr/>
          </p:nvSpPr>
          <p:spPr bwMode="auto">
            <a:xfrm>
              <a:off x="3267" y="3029"/>
              <a:ext cx="1" cy="56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36" name="Line 120"/>
            <p:cNvSpPr>
              <a:spLocks noChangeShapeType="1"/>
            </p:cNvSpPr>
            <p:nvPr/>
          </p:nvSpPr>
          <p:spPr bwMode="auto">
            <a:xfrm>
              <a:off x="7361" y="3029"/>
              <a:ext cx="98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35" name="Line 119"/>
            <p:cNvSpPr>
              <a:spLocks noChangeShapeType="1"/>
            </p:cNvSpPr>
            <p:nvPr/>
          </p:nvSpPr>
          <p:spPr bwMode="auto">
            <a:xfrm>
              <a:off x="8349" y="3029"/>
              <a:ext cx="1" cy="56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34" name="Line 118"/>
            <p:cNvSpPr>
              <a:spLocks noChangeShapeType="1"/>
            </p:cNvSpPr>
            <p:nvPr/>
          </p:nvSpPr>
          <p:spPr bwMode="auto">
            <a:xfrm>
              <a:off x="5808" y="3447"/>
              <a:ext cx="1" cy="1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33" name="Text Box 117"/>
            <p:cNvSpPr txBox="1">
              <a:spLocks noChangeArrowheads="1"/>
            </p:cNvSpPr>
            <p:nvPr/>
          </p:nvSpPr>
          <p:spPr bwMode="auto">
            <a:xfrm>
              <a:off x="2323" y="1972"/>
              <a:ext cx="1616" cy="34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Вертикальн</a:t>
              </a:r>
              <a:r>
                <a:rPr kumimoji="0" lang="uk-UA" sz="12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ий</a:t>
              </a: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 </a:t>
              </a:r>
              <a:endPara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32" name="Text Box 116"/>
            <p:cNvSpPr txBox="1">
              <a:spLocks noChangeArrowheads="1"/>
            </p:cNvSpPr>
            <p:nvPr/>
          </p:nvSpPr>
          <p:spPr bwMode="auto">
            <a:xfrm>
              <a:off x="2323" y="2500"/>
              <a:ext cx="1731" cy="34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Горизонтальн</a:t>
              </a:r>
              <a:r>
                <a:rPr kumimoji="0" lang="uk-UA" sz="12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ий</a:t>
              </a: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 </a:t>
              </a:r>
              <a:endPara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31" name="AutoShape 115"/>
            <p:cNvSpPr>
              <a:spLocks noChangeShapeType="1"/>
            </p:cNvSpPr>
            <p:nvPr/>
          </p:nvSpPr>
          <p:spPr bwMode="auto">
            <a:xfrm flipH="1">
              <a:off x="3939" y="2181"/>
              <a:ext cx="175" cy="49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30" name="AutoShape 114"/>
            <p:cNvSpPr>
              <a:spLocks noChangeShapeType="1"/>
            </p:cNvSpPr>
            <p:nvPr/>
          </p:nvSpPr>
          <p:spPr bwMode="auto">
            <a:xfrm flipH="1" flipV="1">
              <a:off x="3939" y="2143"/>
              <a:ext cx="175" cy="3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29" name="Text Box 113"/>
            <p:cNvSpPr txBox="1">
              <a:spLocks noChangeArrowheads="1"/>
            </p:cNvSpPr>
            <p:nvPr/>
          </p:nvSpPr>
          <p:spPr bwMode="auto">
            <a:xfrm>
              <a:off x="7878" y="2669"/>
              <a:ext cx="1445" cy="30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Інтеграційний</a:t>
              </a:r>
              <a:endPara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28" name="Text Box 112"/>
            <p:cNvSpPr txBox="1">
              <a:spLocks noChangeArrowheads="1"/>
            </p:cNvSpPr>
            <p:nvPr/>
          </p:nvSpPr>
          <p:spPr bwMode="auto">
            <a:xfrm>
              <a:off x="7878" y="2181"/>
              <a:ext cx="1576" cy="33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1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Індивидуальний</a:t>
              </a:r>
              <a:r>
                <a:rPr kumimoji="0" lang="uk-UA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 </a:t>
              </a:r>
              <a:endPara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27" name="Text Box 111"/>
            <p:cNvSpPr txBox="1">
              <a:spLocks noChangeArrowheads="1"/>
            </p:cNvSpPr>
            <p:nvPr/>
          </p:nvSpPr>
          <p:spPr bwMode="auto">
            <a:xfrm>
              <a:off x="7878" y="1774"/>
              <a:ext cx="1445" cy="28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Самооц</a:t>
              </a:r>
              <a:r>
                <a:rPr kumimoji="0" lang="uk-UA" sz="11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інка </a:t>
              </a:r>
              <a:endParaRPr kumimoji="0" lang="uk-UA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26" name="AutoShape 110"/>
            <p:cNvSpPr>
              <a:spLocks noChangeShapeType="1"/>
            </p:cNvSpPr>
            <p:nvPr/>
          </p:nvSpPr>
          <p:spPr bwMode="auto">
            <a:xfrm flipV="1">
              <a:off x="7644" y="1916"/>
              <a:ext cx="234" cy="26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25" name="AutoShape 109"/>
            <p:cNvSpPr>
              <a:spLocks noChangeShapeType="1"/>
            </p:cNvSpPr>
            <p:nvPr/>
          </p:nvSpPr>
          <p:spPr bwMode="auto">
            <a:xfrm>
              <a:off x="7644" y="2181"/>
              <a:ext cx="234" cy="16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24" name="AutoShape 108"/>
            <p:cNvSpPr>
              <a:spLocks noChangeShapeType="1"/>
            </p:cNvSpPr>
            <p:nvPr/>
          </p:nvSpPr>
          <p:spPr bwMode="auto">
            <a:xfrm>
              <a:off x="7644" y="2181"/>
              <a:ext cx="234" cy="64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923" name="Text Box 107"/>
            <p:cNvSpPr txBox="1">
              <a:spLocks noChangeArrowheads="1"/>
            </p:cNvSpPr>
            <p:nvPr/>
          </p:nvSpPr>
          <p:spPr bwMode="auto">
            <a:xfrm>
              <a:off x="2703" y="8466"/>
              <a:ext cx="1977" cy="36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</a:rPr>
                <a:t>міжгалузевої</a:t>
              </a:r>
              <a:endParaRPr kumimoji="0" lang="uk-UA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922" name="AutoShape 106"/>
            <p:cNvSpPr>
              <a:spLocks noChangeShapeType="1"/>
            </p:cNvSpPr>
            <p:nvPr/>
          </p:nvSpPr>
          <p:spPr bwMode="auto">
            <a:xfrm>
              <a:off x="2508" y="8626"/>
              <a:ext cx="195" cy="2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i="0" dirty="0" err="1" smtClean="0">
                <a:solidFill>
                  <a:schemeClr val="tx1"/>
                </a:solidFill>
              </a:rPr>
              <a:t>Основн</a:t>
            </a:r>
            <a:r>
              <a:rPr lang="uk-UA" i="0" dirty="0" smtClean="0">
                <a:solidFill>
                  <a:schemeClr val="tx1"/>
                </a:solidFill>
              </a:rPr>
              <a:t>і е</a:t>
            </a:r>
            <a:r>
              <a:rPr i="0" dirty="0" err="1" smtClean="0">
                <a:solidFill>
                  <a:schemeClr val="tx1"/>
                </a:solidFill>
              </a:rPr>
              <a:t>тап</a:t>
            </a:r>
            <a:r>
              <a:rPr lang="uk-UA" i="0" dirty="0" smtClean="0">
                <a:solidFill>
                  <a:schemeClr val="tx1"/>
                </a:solidFill>
              </a:rPr>
              <a:t>и </a:t>
            </a:r>
            <a:r>
              <a:rPr i="0" dirty="0" smtClean="0">
                <a:solidFill>
                  <a:schemeClr val="tx1"/>
                </a:solidFill>
              </a:rPr>
              <a:t> </a:t>
            </a:r>
            <a:r>
              <a:rPr i="0" dirty="0" err="1" smtClean="0">
                <a:solidFill>
                  <a:schemeClr val="tx1"/>
                </a:solidFill>
              </a:rPr>
              <a:t>бенчмарк</a:t>
            </a:r>
            <a:r>
              <a:rPr lang="uk-UA" i="0" dirty="0" err="1" smtClean="0">
                <a:solidFill>
                  <a:schemeClr val="tx1"/>
                </a:solidFill>
              </a:rPr>
              <a:t>інгу</a:t>
            </a:r>
            <a:r>
              <a:rPr i="0" dirty="0" smtClean="0">
                <a:solidFill>
                  <a:schemeClr val="tx1"/>
                </a:solidFill>
              </a:rPr>
              <a:t/>
            </a:r>
            <a:br>
              <a:rPr i="0" dirty="0" smtClean="0">
                <a:solidFill>
                  <a:schemeClr val="tx1"/>
                </a:solidFill>
              </a:rPr>
            </a:br>
            <a:endParaRPr lang="ru-RU" i="0" dirty="0">
              <a:solidFill>
                <a:schemeClr val="tx1"/>
              </a:solidFill>
            </a:endParaRPr>
          </a:p>
        </p:txBody>
      </p:sp>
      <p:grpSp>
        <p:nvGrpSpPr>
          <p:cNvPr id="36866" name="Group 2"/>
          <p:cNvGrpSpPr>
            <a:grpSpLocks/>
          </p:cNvGrpSpPr>
          <p:nvPr/>
        </p:nvGrpSpPr>
        <p:grpSpPr bwMode="auto">
          <a:xfrm>
            <a:off x="1142976" y="1285860"/>
            <a:ext cx="6215106" cy="5339228"/>
            <a:chOff x="3315" y="990"/>
            <a:chExt cx="6345" cy="5560"/>
          </a:xfrm>
        </p:grpSpPr>
        <p:sp>
          <p:nvSpPr>
            <p:cNvPr id="36867" name="Rectangle 3"/>
            <p:cNvSpPr>
              <a:spLocks noChangeArrowheads="1"/>
            </p:cNvSpPr>
            <p:nvPr/>
          </p:nvSpPr>
          <p:spPr bwMode="auto">
            <a:xfrm>
              <a:off x="3315" y="990"/>
              <a:ext cx="2895" cy="12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</a:rPr>
                <a:t>1. </a:t>
              </a:r>
              <a:r>
                <a:rPr kumimoji="0" lang="uk-UA" sz="16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</a:rPr>
                <a:t>Вибір продукту, послуги або процесу для порівняння</a:t>
              </a: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6868" name="Rectangle 4"/>
            <p:cNvSpPr>
              <a:spLocks noChangeArrowheads="1"/>
            </p:cNvSpPr>
            <p:nvPr/>
          </p:nvSpPr>
          <p:spPr bwMode="auto">
            <a:xfrm>
              <a:off x="3390" y="2550"/>
              <a:ext cx="2895" cy="12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</a:rPr>
                <a:t>3</a:t>
              </a:r>
              <a:r>
                <a:rPr kumimoji="0" lang="uk-UA" sz="16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</a:rPr>
                <a:t>.</a:t>
              </a:r>
              <a:r>
                <a:rPr kumimoji="0" lang="uk-UA" sz="16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</a:rPr>
                <a:t>Вибір</a:t>
              </a:r>
              <a:r>
                <a:rPr kumimoji="0" lang="uk-UA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</a:rPr>
                <a:t> компанії або </a:t>
              </a:r>
              <a:r>
                <a:rPr kumimoji="0" lang="uk-UA" sz="16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</a:rPr>
                <a:t>внутрішньофірмової</a:t>
              </a:r>
              <a:r>
                <a:rPr kumimoji="0" lang="uk-UA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</a:rPr>
                <a:t> області для порівняння</a:t>
              </a: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6869" name="Rectangle 5"/>
            <p:cNvSpPr>
              <a:spLocks noChangeArrowheads="1"/>
            </p:cNvSpPr>
            <p:nvPr/>
          </p:nvSpPr>
          <p:spPr bwMode="auto">
            <a:xfrm>
              <a:off x="6765" y="4134"/>
              <a:ext cx="2895" cy="236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16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</a:rPr>
                <a:t>6. Адаптація та застосування кращих практичних розробок, встановлення </a:t>
              </a:r>
              <a:r>
                <a:rPr kumimoji="0" lang="uk-UA" sz="16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</a:rPr>
                <a:t>обгрунтованих</a:t>
              </a:r>
              <a:r>
                <a:rPr kumimoji="0" lang="uk-UA" sz="16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</a:rPr>
                <a:t> завдань для компанії, застосування отриманого досвіду</a:t>
              </a: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6870" name="Rectangle 6"/>
            <p:cNvSpPr>
              <a:spLocks noChangeArrowheads="1"/>
            </p:cNvSpPr>
            <p:nvPr/>
          </p:nvSpPr>
          <p:spPr bwMode="auto">
            <a:xfrm>
              <a:off x="3388" y="4189"/>
              <a:ext cx="2895" cy="236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16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</a:rPr>
                <a:t>5. Аналіз визначення можливостей застосування отриманих даних показників </a:t>
              </a: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6871" name="Rectangle 7"/>
            <p:cNvSpPr>
              <a:spLocks noChangeArrowheads="1"/>
            </p:cNvSpPr>
            <p:nvPr/>
          </p:nvSpPr>
          <p:spPr bwMode="auto">
            <a:xfrm>
              <a:off x="6743" y="2627"/>
              <a:ext cx="2895" cy="12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</a:rPr>
                <a:t>4</a:t>
              </a:r>
              <a:r>
                <a:rPr kumimoji="0" lang="uk-UA" sz="16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</a:rPr>
                <a:t>. Збір інформації</a:t>
              </a: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6872" name="Rectangle 8"/>
            <p:cNvSpPr>
              <a:spLocks noChangeArrowheads="1"/>
            </p:cNvSpPr>
            <p:nvPr/>
          </p:nvSpPr>
          <p:spPr bwMode="auto">
            <a:xfrm>
              <a:off x="6765" y="990"/>
              <a:ext cx="2895" cy="12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</a:rPr>
                <a:t>2. </a:t>
              </a:r>
              <a:r>
                <a:rPr kumimoji="0" lang="uk-UA" sz="16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</a:rPr>
                <a:t>Визначення основних критеріїв оцінки</a:t>
              </a: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cxnSp>
          <p:nvCxnSpPr>
            <p:cNvPr id="36873" name="AutoShape 9"/>
            <p:cNvCxnSpPr>
              <a:cxnSpLocks noChangeShapeType="1"/>
            </p:cNvCxnSpPr>
            <p:nvPr/>
          </p:nvCxnSpPr>
          <p:spPr bwMode="auto">
            <a:xfrm>
              <a:off x="6210" y="1545"/>
              <a:ext cx="55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6874" name="AutoShape 10"/>
            <p:cNvCxnSpPr>
              <a:cxnSpLocks noChangeShapeType="1"/>
            </p:cNvCxnSpPr>
            <p:nvPr/>
          </p:nvCxnSpPr>
          <p:spPr bwMode="auto">
            <a:xfrm>
              <a:off x="8040" y="2190"/>
              <a:ext cx="0" cy="19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6875" name="AutoShape 11"/>
            <p:cNvCxnSpPr>
              <a:cxnSpLocks noChangeShapeType="1"/>
            </p:cNvCxnSpPr>
            <p:nvPr/>
          </p:nvCxnSpPr>
          <p:spPr bwMode="auto">
            <a:xfrm flipH="1">
              <a:off x="4845" y="2385"/>
              <a:ext cx="319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6876" name="AutoShape 12"/>
            <p:cNvCxnSpPr>
              <a:cxnSpLocks noChangeShapeType="1"/>
            </p:cNvCxnSpPr>
            <p:nvPr/>
          </p:nvCxnSpPr>
          <p:spPr bwMode="auto">
            <a:xfrm>
              <a:off x="4845" y="2385"/>
              <a:ext cx="0" cy="16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6877" name="AutoShape 13"/>
            <p:cNvCxnSpPr>
              <a:cxnSpLocks noChangeShapeType="1"/>
            </p:cNvCxnSpPr>
            <p:nvPr/>
          </p:nvCxnSpPr>
          <p:spPr bwMode="auto">
            <a:xfrm>
              <a:off x="6285" y="3225"/>
              <a:ext cx="48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6878" name="AutoShape 14"/>
            <p:cNvCxnSpPr>
              <a:cxnSpLocks noChangeShapeType="1"/>
            </p:cNvCxnSpPr>
            <p:nvPr/>
          </p:nvCxnSpPr>
          <p:spPr bwMode="auto">
            <a:xfrm>
              <a:off x="8130" y="3750"/>
              <a:ext cx="0" cy="19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6879" name="AutoShape 15"/>
            <p:cNvCxnSpPr>
              <a:cxnSpLocks noChangeShapeType="1"/>
            </p:cNvCxnSpPr>
            <p:nvPr/>
          </p:nvCxnSpPr>
          <p:spPr bwMode="auto">
            <a:xfrm flipH="1">
              <a:off x="4935" y="3945"/>
              <a:ext cx="319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6880" name="AutoShape 16"/>
            <p:cNvCxnSpPr>
              <a:cxnSpLocks noChangeShapeType="1"/>
            </p:cNvCxnSpPr>
            <p:nvPr/>
          </p:nvCxnSpPr>
          <p:spPr bwMode="auto">
            <a:xfrm>
              <a:off x="4935" y="3969"/>
              <a:ext cx="0" cy="16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6881" name="AutoShape 17"/>
            <p:cNvCxnSpPr>
              <a:cxnSpLocks noChangeShapeType="1"/>
            </p:cNvCxnSpPr>
            <p:nvPr/>
          </p:nvCxnSpPr>
          <p:spPr bwMode="auto">
            <a:xfrm>
              <a:off x="6285" y="4680"/>
              <a:ext cx="48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i="0" dirty="0" err="1" smtClean="0">
                <a:solidFill>
                  <a:schemeClr val="tx1"/>
                </a:solidFill>
              </a:rPr>
              <a:t>“Колесо</a:t>
            </a:r>
            <a:r>
              <a:rPr lang="uk-UA" i="0" dirty="0" smtClean="0">
                <a:solidFill>
                  <a:schemeClr val="tx1"/>
                </a:solidFill>
              </a:rPr>
              <a:t> </a:t>
            </a:r>
            <a:r>
              <a:rPr lang="uk-UA" i="0" dirty="0" err="1" smtClean="0">
                <a:solidFill>
                  <a:schemeClr val="tx1"/>
                </a:solidFill>
              </a:rPr>
              <a:t>бенчмаркінгу”</a:t>
            </a:r>
            <a:r>
              <a:rPr i="0" dirty="0" smtClean="0">
                <a:solidFill>
                  <a:schemeClr val="tx1"/>
                </a:solidFill>
              </a:rPr>
              <a:t/>
            </a:r>
            <a:br>
              <a:rPr i="0" dirty="0" smtClean="0">
                <a:solidFill>
                  <a:schemeClr val="tx1"/>
                </a:solidFill>
              </a:rPr>
            </a:br>
            <a:endParaRPr lang="ru-RU" i="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142984"/>
            <a:ext cx="6286544" cy="5500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i="0" dirty="0" smtClean="0">
                <a:solidFill>
                  <a:schemeClr val="tx1"/>
                </a:solidFill>
              </a:rPr>
              <a:t>Основні етапи </a:t>
            </a:r>
            <a:r>
              <a:rPr lang="uk-UA" i="0" dirty="0" err="1" smtClean="0">
                <a:solidFill>
                  <a:schemeClr val="tx1"/>
                </a:solidFill>
              </a:rPr>
              <a:t>бенчмаркінгу</a:t>
            </a:r>
            <a:r>
              <a:rPr i="0" dirty="0" smtClean="0">
                <a:solidFill>
                  <a:schemeClr val="tx1"/>
                </a:solidFill>
              </a:rPr>
              <a:t/>
            </a:r>
            <a:br>
              <a:rPr i="0" dirty="0" smtClean="0">
                <a:solidFill>
                  <a:schemeClr val="tx1"/>
                </a:solidFill>
              </a:rPr>
            </a:br>
            <a:r>
              <a:rPr lang="uk-UA" i="0" dirty="0" smtClean="0">
                <a:solidFill>
                  <a:schemeClr val="tx1"/>
                </a:solidFill>
              </a:rPr>
              <a:t> </a:t>
            </a:r>
            <a:r>
              <a:rPr dirty="0" smtClean="0"/>
              <a:t/>
            </a:r>
            <a:br>
              <a:rPr dirty="0" smtClean="0"/>
            </a:b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928670"/>
            <a:ext cx="6786610" cy="5643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23528" y="3068960"/>
            <a:ext cx="8231974" cy="308917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Мети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−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вивчити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бенчмаркінг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ефективний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інструмент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управлінні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виробництві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якості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розглянути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різні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підходи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вирішення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даної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проблеми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проаналізувати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стан та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ступінь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використання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бенчмаркенгу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економіці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зарубіжних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країн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розробити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рекомендації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використанню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методів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прийомів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підприємств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малого та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середнього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бізнесу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Мети </a:t>
            </a:r>
            <a:r>
              <a:rPr lang="ru-RU" dirty="0" err="1" smtClean="0"/>
              <a:t>роботи</a:t>
            </a:r>
            <a:endParaRPr lang="ru-RU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9512" y="2708920"/>
            <a:ext cx="8375990" cy="3888432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uk-UA" sz="23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ати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поняття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бенчмаркінгу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показати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переваги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успішного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бізнесу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l">
              <a:buFont typeface="Arial" pitchFamily="34" charset="0"/>
              <a:buChar char="•"/>
            </a:pPr>
            <a:r>
              <a:rPr lang="uk-UA" sz="23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озглянути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класифікацію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видів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бенчмаркінгу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l">
              <a:buFont typeface="Arial" pitchFamily="34" charset="0"/>
              <a:buChar char="•"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3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роаналізувати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світову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практику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застосування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бенчмаркінгу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обгрунтувати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доцільність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застосування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якості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інструменту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підвищення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конкурентоспроможності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підприємств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l">
              <a:buFont typeface="Arial" pitchFamily="34" charset="0"/>
              <a:buChar char="•"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3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изначити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бенчмаркінгов</a:t>
            </a:r>
            <a:r>
              <a:rPr lang="uk-UA" sz="2300" dirty="0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дії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спрямовані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попередження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зниження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рівня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конкурентоспроможності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підприємств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l">
              <a:buFont typeface="Arial" pitchFamily="34" charset="0"/>
              <a:buChar char="•"/>
            </a:pPr>
            <a:r>
              <a:rPr lang="uk-UA" sz="23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формувати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модель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організації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процесу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бенчмаркінгу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підприємстві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Завдання</a:t>
            </a:r>
            <a:r>
              <a:rPr lang="ru-RU" dirty="0" smtClean="0"/>
              <a:t>:</a:t>
            </a:r>
            <a:endParaRPr lang="ru-RU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23528" y="3429000"/>
            <a:ext cx="8231974" cy="2729132"/>
          </a:xfrm>
        </p:spPr>
        <p:txBody>
          <a:bodyPr>
            <a:normAutofit/>
          </a:bodyPr>
          <a:lstStyle/>
          <a:p>
            <a:pPr algn="l"/>
            <a:r>
              <a:rPr lang="uk-UA" sz="2400" dirty="0" smtClean="0"/>
              <a:t>Організаційно-управлінські </a:t>
            </a:r>
            <a:r>
              <a:rPr lang="uk-UA" sz="2400" dirty="0" smtClean="0"/>
              <a:t>відносини, що виникають у процесі маркетингової оцінки забезпечення конкурентоспроможності підприємства засобами </a:t>
            </a:r>
            <a:r>
              <a:rPr lang="uk-UA" sz="2400" dirty="0" err="1" smtClean="0"/>
              <a:t>бенчмаркінгу</a:t>
            </a:r>
            <a:r>
              <a:rPr lang="uk-UA" sz="2400" dirty="0" smtClean="0"/>
              <a:t>.</a:t>
            </a:r>
          </a:p>
          <a:p>
            <a:pPr algn="l"/>
            <a:endParaRPr lang="ru-RU" sz="2400" dirty="0" smtClean="0"/>
          </a:p>
          <a:p>
            <a:pPr algn="l"/>
            <a:r>
              <a:rPr lang="ru-RU" sz="2400" dirty="0" err="1" smtClean="0"/>
              <a:t>Об'єкт</a:t>
            </a:r>
            <a:r>
              <a:rPr lang="ru-RU" sz="2400" dirty="0" smtClean="0"/>
              <a:t> </a:t>
            </a:r>
            <a:r>
              <a:rPr lang="ru-RU" sz="2400" dirty="0" err="1" smtClean="0"/>
              <a:t>дослідження</a:t>
            </a:r>
            <a:r>
              <a:rPr lang="ru-RU" sz="2400" dirty="0" smtClean="0"/>
              <a:t> - </a:t>
            </a:r>
            <a:r>
              <a:rPr lang="ru-RU" sz="2400" dirty="0" err="1" smtClean="0"/>
              <a:t>бенчмаркінг</a:t>
            </a:r>
            <a:r>
              <a:rPr lang="ru-RU" sz="2400" dirty="0" smtClean="0"/>
              <a:t>.</a:t>
            </a:r>
          </a:p>
          <a:p>
            <a:pPr algn="l"/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Предмет дослідження</a:t>
            </a:r>
            <a:endParaRPr lang="ru-RU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23528" y="3645024"/>
            <a:ext cx="8231974" cy="2729132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uk-UA" sz="2400" dirty="0" smtClean="0"/>
              <a:t>історичний</a:t>
            </a:r>
            <a:r>
              <a:rPr lang="uk-UA" sz="2400" dirty="0" smtClean="0"/>
              <a:t>,</a:t>
            </a:r>
          </a:p>
          <a:p>
            <a:pPr algn="l">
              <a:buFont typeface="Arial" pitchFamily="34" charset="0"/>
              <a:buChar char="•"/>
            </a:pPr>
            <a:r>
              <a:rPr lang="uk-UA" sz="2400" dirty="0" smtClean="0"/>
              <a:t>порівняльній,</a:t>
            </a:r>
          </a:p>
          <a:p>
            <a:pPr algn="l">
              <a:buFont typeface="Arial" pitchFamily="34" charset="0"/>
              <a:buChar char="•"/>
            </a:pPr>
            <a:r>
              <a:rPr lang="uk-UA" sz="2400" dirty="0" err="1" smtClean="0"/>
              <a:t>дослідніцькій</a:t>
            </a:r>
            <a:r>
              <a:rPr lang="uk-UA" sz="2400" dirty="0" smtClean="0"/>
              <a:t> </a:t>
            </a:r>
          </a:p>
          <a:p>
            <a:pPr algn="l">
              <a:buFont typeface="Arial" pitchFamily="34" charset="0"/>
              <a:buChar char="•"/>
            </a:pPr>
            <a:r>
              <a:rPr lang="uk-UA" sz="2400" dirty="0" smtClean="0"/>
              <a:t>метод </a:t>
            </a:r>
            <a:r>
              <a:rPr lang="uk-UA" sz="2400" dirty="0" err="1" smtClean="0"/>
              <a:t>сітуаційного</a:t>
            </a:r>
            <a:r>
              <a:rPr lang="uk-UA" sz="2400" dirty="0" smtClean="0"/>
              <a:t> аналізу.</a:t>
            </a:r>
            <a:br>
              <a:rPr lang="uk-UA" sz="2400" dirty="0" smtClean="0"/>
            </a:b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Методи</a:t>
            </a:r>
            <a:r>
              <a:rPr lang="ru-RU" dirty="0" smtClean="0"/>
              <a:t> </a:t>
            </a:r>
            <a:r>
              <a:rPr lang="uk-UA" dirty="0" smtClean="0"/>
              <a:t>д</a:t>
            </a:r>
            <a:r>
              <a:rPr lang="ru-RU" dirty="0" err="1" smtClean="0"/>
              <a:t>ослідження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9512" y="3212976"/>
            <a:ext cx="8375990" cy="294515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uk-UA" sz="2400" dirty="0" smtClean="0"/>
              <a:t>- </a:t>
            </a:r>
            <a:r>
              <a:rPr lang="uk-UA" sz="2400" dirty="0" err="1" smtClean="0"/>
              <a:t>Обгрунтовано</a:t>
            </a:r>
            <a:r>
              <a:rPr lang="uk-UA" sz="2400" dirty="0" smtClean="0"/>
              <a:t> </a:t>
            </a:r>
            <a:r>
              <a:rPr lang="uk-UA" sz="2400" dirty="0" smtClean="0"/>
              <a:t>доцільність застосування </a:t>
            </a:r>
            <a:r>
              <a:rPr lang="uk-UA" sz="2400" dirty="0" err="1" smtClean="0"/>
              <a:t>бенчмаркінгу</a:t>
            </a:r>
            <a:r>
              <a:rPr lang="uk-UA" sz="2400" dirty="0" smtClean="0"/>
              <a:t> як пріоритетного маркетингового інструменту забезпечення конкурентоспроможності підприємств;</a:t>
            </a:r>
            <a:br>
              <a:rPr lang="uk-UA" sz="2400" dirty="0" smtClean="0"/>
            </a:br>
            <a:r>
              <a:rPr lang="uk-UA" sz="2400" dirty="0" smtClean="0"/>
              <a:t>- Доведено </a:t>
            </a:r>
            <a:r>
              <a:rPr lang="uk-UA" sz="2400" dirty="0" smtClean="0"/>
              <a:t>необхідність використання можливостей </a:t>
            </a:r>
            <a:r>
              <a:rPr lang="uk-UA" sz="2400" dirty="0" err="1" smtClean="0"/>
              <a:t>бенчмаркінгу</a:t>
            </a:r>
            <a:r>
              <a:rPr lang="uk-UA" sz="2400" dirty="0" smtClean="0"/>
              <a:t> підприємствами, що дозволяє підвищувати їх конкурентоспроможність, в основі якої лежить ідея самонавчання</a:t>
            </a:r>
            <a:r>
              <a:rPr lang="uk-UA" sz="2400" dirty="0" smtClean="0"/>
              <a:t> </a:t>
            </a:r>
            <a:r>
              <a:rPr lang="uk-UA" sz="2400" dirty="0" smtClean="0"/>
              <a:t>і адаптації до мінливих умов ринкового середовища;</a:t>
            </a:r>
            <a:br>
              <a:rPr lang="uk-UA" sz="2400" dirty="0" smtClean="0"/>
            </a:br>
            <a:r>
              <a:rPr lang="uk-UA" sz="2400" dirty="0" smtClean="0"/>
              <a:t>- Розроблені </a:t>
            </a:r>
            <a:r>
              <a:rPr lang="uk-UA" sz="2400" dirty="0" smtClean="0"/>
              <a:t>структура і основні положення організації </a:t>
            </a:r>
            <a:r>
              <a:rPr lang="uk-UA" sz="2400" dirty="0" err="1" smtClean="0"/>
              <a:t>бенчмаркінгового</a:t>
            </a:r>
            <a:r>
              <a:rPr lang="uk-UA" sz="2400" dirty="0" smtClean="0"/>
              <a:t> проекту для </a:t>
            </a:r>
            <a:r>
              <a:rPr lang="uk-UA" sz="2400" dirty="0" smtClean="0"/>
              <a:t>підприємства.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dirty="0" smtClean="0"/>
              <a:t>Елементи </a:t>
            </a:r>
            <a:r>
              <a:rPr lang="uk-UA" sz="5400" dirty="0" smtClean="0"/>
              <a:t>наукової новизни</a:t>
            </a:r>
            <a:endParaRPr lang="ru-RU" sz="5400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type="subTitle" idx="1"/>
          </p:nvPr>
        </p:nvSpPr>
        <p:spPr>
          <a:xfrm>
            <a:off x="251520" y="2924944"/>
            <a:ext cx="8555502" cy="3665236"/>
          </a:xfrm>
        </p:spPr>
        <p:txBody>
          <a:bodyPr>
            <a:normAutofit/>
          </a:bodyPr>
          <a:lstStyle/>
          <a:p>
            <a:pPr algn="l">
              <a:buNone/>
            </a:pPr>
            <a:r>
              <a:rPr lang="uk-UA" sz="3200" dirty="0" err="1" smtClean="0"/>
              <a:t>Бенчмаркінг</a:t>
            </a:r>
            <a:r>
              <a:rPr lang="uk-UA" sz="3200" dirty="0" smtClean="0"/>
              <a:t> </a:t>
            </a:r>
            <a:r>
              <a:rPr lang="uk-UA" sz="3200" dirty="0" smtClean="0"/>
              <a:t>(від англ. </a:t>
            </a:r>
            <a:r>
              <a:rPr lang="uk-UA" sz="3200" dirty="0" err="1" smtClean="0"/>
              <a:t>Benchmark</a:t>
            </a:r>
            <a:r>
              <a:rPr lang="uk-UA" sz="3200" dirty="0" smtClean="0"/>
              <a:t>, "початок відліку", "карб") - це механізм порівняльного аналізу ефективності роботи однієї компанії з показниками інших, більш успішних.</a:t>
            </a:r>
            <a:endParaRPr lang="ru-RU" sz="32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</a:t>
            </a:r>
            <a:r>
              <a:rPr lang="uk-UA" dirty="0" err="1" smtClean="0"/>
              <a:t>изначення</a:t>
            </a:r>
            <a:r>
              <a:rPr lang="uk-UA" dirty="0" smtClean="0"/>
              <a:t> </a:t>
            </a:r>
            <a:r>
              <a:rPr lang="uk-UA" dirty="0" err="1" smtClean="0"/>
              <a:t>бенчмаркінгу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23528" y="2708920"/>
            <a:ext cx="8231974" cy="2873148"/>
          </a:xfrm>
        </p:spPr>
        <p:txBody>
          <a:bodyPr>
            <a:noAutofit/>
          </a:bodyPr>
          <a:lstStyle/>
          <a:p>
            <a:pPr algn="l"/>
            <a:r>
              <a:rPr lang="uk-UA" sz="1600" dirty="0" smtClean="0"/>
              <a:t>1. Дає можливість подолати застій в керівництві, вказати на їх неточне уявлення про стан справ.</a:t>
            </a:r>
            <a:br>
              <a:rPr lang="uk-UA" sz="1600" dirty="0" smtClean="0"/>
            </a:br>
            <a:r>
              <a:rPr lang="uk-UA" sz="1600" dirty="0" smtClean="0"/>
              <a:t>2. Перетворює самозаспокоєність в прагнення до поліпшення.</a:t>
            </a:r>
            <a:br>
              <a:rPr lang="uk-UA" sz="1600" dirty="0" smtClean="0"/>
            </a:br>
            <a:r>
              <a:rPr lang="uk-UA" sz="1600" dirty="0" smtClean="0"/>
              <a:t>3. Допомагає виявити сили, якими володіє підприємство, а також слабкості, які повинні бути подолані.</a:t>
            </a:r>
            <a:br>
              <a:rPr lang="uk-UA" sz="1600" dirty="0" smtClean="0"/>
            </a:br>
            <a:r>
              <a:rPr lang="uk-UA" sz="1600" dirty="0" smtClean="0"/>
              <a:t>4. Надає сигнали раннього попередження про відставання.</a:t>
            </a:r>
            <a:br>
              <a:rPr lang="uk-UA" sz="1600" dirty="0" smtClean="0"/>
            </a:br>
            <a:r>
              <a:rPr lang="uk-UA" sz="1600" dirty="0" smtClean="0"/>
              <a:t>5. Ставить важкі, але реальні цілі.</a:t>
            </a:r>
            <a:br>
              <a:rPr lang="uk-UA" sz="1600" dirty="0" smtClean="0"/>
            </a:br>
            <a:r>
              <a:rPr lang="uk-UA" sz="1600" dirty="0" smtClean="0"/>
              <a:t>6. Допомагає визначити пріоритети своєї діяльності по поліпшенню роботи.</a:t>
            </a:r>
            <a:br>
              <a:rPr lang="uk-UA" sz="1600" dirty="0" smtClean="0"/>
            </a:br>
            <a:r>
              <a:rPr lang="uk-UA" sz="1600" dirty="0" smtClean="0"/>
              <a:t>7. Визначає кращі з </a:t>
            </a:r>
            <a:r>
              <a:rPr lang="uk-UA" sz="1600" dirty="0" smtClean="0"/>
              <a:t>процесів </a:t>
            </a:r>
            <a:r>
              <a:rPr lang="uk-UA" sz="1600" dirty="0" smtClean="0"/>
              <a:t>і практик </a:t>
            </a:r>
            <a:r>
              <a:rPr lang="uk-UA" sz="1600" dirty="0" smtClean="0"/>
              <a:t>менеджменту та  </a:t>
            </a:r>
            <a:r>
              <a:rPr lang="uk-UA" sz="1600" dirty="0" smtClean="0"/>
              <a:t>маркетингу.</a:t>
            </a:r>
            <a:br>
              <a:rPr lang="uk-UA" sz="1600" dirty="0" smtClean="0"/>
            </a:br>
            <a:r>
              <a:rPr lang="uk-UA" sz="1600" dirty="0" smtClean="0"/>
              <a:t>8. Визначає рівень відставань у роботі підприємства від рівня її конкурентів.</a:t>
            </a:r>
            <a:br>
              <a:rPr lang="uk-UA" sz="1600" dirty="0" smtClean="0"/>
            </a:br>
            <a:r>
              <a:rPr lang="uk-UA" sz="1600" dirty="0" smtClean="0"/>
              <a:t>9. Відкриває нові технології і методи управління.</a:t>
            </a:r>
            <a:br>
              <a:rPr lang="uk-UA" sz="1600" dirty="0" smtClean="0"/>
            </a:br>
            <a:r>
              <a:rPr lang="uk-UA" sz="1600" dirty="0" smtClean="0"/>
              <a:t>10. Концентрує увагу на факторах успіху.</a:t>
            </a:r>
            <a:br>
              <a:rPr lang="uk-UA" sz="1600" dirty="0" smtClean="0"/>
            </a:br>
            <a:r>
              <a:rPr lang="uk-UA" sz="1600" dirty="0" smtClean="0"/>
              <a:t>11. Дозволяє здійснити великомасштабні поліпшення.</a:t>
            </a:r>
            <a:br>
              <a:rPr lang="uk-UA" sz="1600" dirty="0" smtClean="0"/>
            </a:br>
            <a:r>
              <a:rPr lang="uk-UA" sz="1600" dirty="0" smtClean="0"/>
              <a:t>12. Допомагає навчатися на досвіді інших. Ні в одній організації не може бути достатньо часу і ресурсів, щоб усунути всі помилки самостійно.</a:t>
            </a:r>
            <a:br>
              <a:rPr lang="uk-UA" sz="1600" dirty="0" smtClean="0"/>
            </a:br>
            <a:r>
              <a:rPr lang="uk-UA" sz="1600" dirty="0" smtClean="0"/>
              <a:t>13. Покращує головні фінансові показники.</a:t>
            </a:r>
            <a:br>
              <a:rPr lang="uk-UA" sz="1600" dirty="0" smtClean="0"/>
            </a:br>
            <a:endParaRPr lang="ru-RU" sz="16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07704" y="-315416"/>
            <a:ext cx="6509239" cy="3886200"/>
          </a:xfrm>
        </p:spPr>
        <p:txBody>
          <a:bodyPr>
            <a:normAutofit/>
          </a:bodyPr>
          <a:lstStyle/>
          <a:p>
            <a:r>
              <a:rPr lang="uk-UA" sz="6600" dirty="0" smtClean="0"/>
              <a:t>Переваги </a:t>
            </a:r>
            <a:r>
              <a:rPr lang="uk-UA" sz="6600" dirty="0" err="1" smtClean="0"/>
              <a:t>бенчмаркінгу</a:t>
            </a:r>
            <a:endParaRPr lang="ru-RU" sz="6600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23528" y="2708920"/>
            <a:ext cx="8640960" cy="3521220"/>
          </a:xfrm>
        </p:spPr>
        <p:txBody>
          <a:bodyPr>
            <a:noAutofit/>
          </a:bodyPr>
          <a:lstStyle/>
          <a:p>
            <a:pPr algn="l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Значимість проведеного дослідження полягає в тому, що запропоновані критерії і розроблене методологічне забезпечення дозволяють підприємствам своєчасно і з високим ступенем достовірності оцінити свої позиції на ринку і оперативно вжити дієвих заходів з метою досягнення або збереження конкурентоспроможності.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79712" y="-315416"/>
            <a:ext cx="6509239" cy="3886200"/>
          </a:xfrm>
        </p:spPr>
        <p:txBody>
          <a:bodyPr/>
          <a:lstStyle/>
          <a:p>
            <a:r>
              <a:rPr lang="uk-UA" dirty="0" smtClean="0"/>
              <a:t>Практичне значення</a:t>
            </a:r>
            <a:endParaRPr lang="ru-RU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икторина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</a:schemeClr>
            </a:gs>
            <a:gs pos="100000">
              <a:schemeClr val="phClr">
                <a:shade val="80000"/>
                <a:satMod val="150000"/>
              </a:schemeClr>
            </a:gs>
          </a:gsLst>
          <a:path path="circle">
            <a:fillToRect l="50000" t="50000"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7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55000" dist="50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55000" dist="50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QuizShow</Template>
  <TotalTime>0</TotalTime>
  <Words>421</Words>
  <Application>Microsoft Office PowerPoint</Application>
  <PresentationFormat>Экран (4:3)</PresentationFormat>
  <Paragraphs>104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Викторина</vt:lpstr>
      <vt:lpstr>Бенчмаркінг як інноваційний інструмент управління бізнесом</vt:lpstr>
      <vt:lpstr>Мети роботи</vt:lpstr>
      <vt:lpstr>Завдання:</vt:lpstr>
      <vt:lpstr>Предмет дослідження</vt:lpstr>
      <vt:lpstr>Методи дослідження </vt:lpstr>
      <vt:lpstr>Елементи наукової новизни</vt:lpstr>
      <vt:lpstr>Визначення бенчмаркінгу </vt:lpstr>
      <vt:lpstr>Переваги бенчмаркінгу</vt:lpstr>
      <vt:lpstr>Практичне значення</vt:lpstr>
      <vt:lpstr>Класифікация бенчмаркінгу</vt:lpstr>
      <vt:lpstr>Слайд 11</vt:lpstr>
      <vt:lpstr>Слайд 12</vt:lpstr>
      <vt:lpstr>Класифікація видів бенчмаркінгу </vt:lpstr>
      <vt:lpstr>Основні етапи  бенчмаркінгу </vt:lpstr>
      <vt:lpstr>“Колесо бенчмаркінгу” </vt:lpstr>
      <vt:lpstr>Основні етапи бенчмаркінгу   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2013-01-05T13:59:21Z</dcterms:created>
  <dcterms:modified xsi:type="dcterms:W3CDTF">2013-01-08T15:04:06Z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1049</vt:i4>
  </property>
  <property fmtid="{D5CDD505-2E9C-101B-9397-08002B2CF9AE}" pid="3" name="_Version">
    <vt:lpwstr>12.0.4518</vt:lpwstr>
  </property>
</Properties>
</file>