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2"/>
  </p:notesMasterIdLst>
  <p:sldIdLst>
    <p:sldId id="273" r:id="rId2"/>
    <p:sldId id="266" r:id="rId3"/>
    <p:sldId id="258" r:id="rId4"/>
    <p:sldId id="259" r:id="rId5"/>
    <p:sldId id="261" r:id="rId6"/>
    <p:sldId id="262" r:id="rId7"/>
    <p:sldId id="263" r:id="rId8"/>
    <p:sldId id="267" r:id="rId9"/>
    <p:sldId id="274" r:id="rId10"/>
    <p:sldId id="27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18" autoAdjust="0"/>
  </p:normalViewPr>
  <p:slideViewPr>
    <p:cSldViewPr>
      <p:cViewPr>
        <p:scale>
          <a:sx n="71" d="100"/>
          <a:sy n="71" d="100"/>
        </p:scale>
        <p:origin x="-84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11C5BF-34ED-4AC4-AFEE-300F7242E929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D9BBD4-C48F-4449-8C9D-6A00215008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27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D9BBD4-C48F-4449-8C9D-6A002150087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949456">
            <a:off x="631963" y="2121716"/>
            <a:ext cx="7773488" cy="2485839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B050"/>
                </a:solidFill>
              </a:rPr>
              <a:t>ЭТИМОЛОГИЯ   АНГЛИЙСКИХ     </a:t>
            </a:r>
            <a:r>
              <a:rPr lang="ru-RU" dirty="0" smtClean="0">
                <a:solidFill>
                  <a:srgbClr val="00B050"/>
                </a:solidFill>
              </a:rPr>
              <a:t>СЛОВ</a:t>
            </a:r>
            <a:r>
              <a:rPr lang="ru-RU" dirty="0">
                <a:solidFill>
                  <a:srgbClr val="00B050"/>
                </a:solidFill>
              </a:rPr>
              <a:t/>
            </a:r>
            <a:br>
              <a:rPr lang="ru-RU" dirty="0">
                <a:solidFill>
                  <a:srgbClr val="00B050"/>
                </a:solidFill>
              </a:rPr>
            </a:b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548680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C000"/>
                </a:solidFill>
              </a:rPr>
              <a:t>Гимназия </a:t>
            </a:r>
            <a:r>
              <a:rPr lang="ru-RU" sz="2800" b="1" dirty="0" err="1" smtClean="0">
                <a:solidFill>
                  <a:srgbClr val="FFC000"/>
                </a:solidFill>
              </a:rPr>
              <a:t>Новокаховского</a:t>
            </a:r>
            <a:r>
              <a:rPr lang="ru-RU" sz="2800" b="1" dirty="0" smtClean="0">
                <a:solidFill>
                  <a:srgbClr val="FFC000"/>
                </a:solidFill>
              </a:rPr>
              <a:t> городского совета</a:t>
            </a:r>
            <a:endParaRPr lang="ru-RU" sz="2800" b="1" dirty="0">
              <a:solidFill>
                <a:srgbClr val="FFC000"/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893768" y="5082408"/>
            <a:ext cx="8250232" cy="1752600"/>
          </a:xfrm>
        </p:spPr>
        <p:txBody>
          <a:bodyPr/>
          <a:lstStyle/>
          <a:p>
            <a:r>
              <a:rPr lang="ru-RU" b="1" dirty="0" smtClean="0">
                <a:solidFill>
                  <a:srgbClr val="FFC000"/>
                </a:solidFill>
              </a:rPr>
              <a:t>Подготовила :</a:t>
            </a:r>
          </a:p>
          <a:p>
            <a:r>
              <a:rPr lang="ru-RU" b="1" dirty="0" smtClean="0">
                <a:solidFill>
                  <a:srgbClr val="FFC000"/>
                </a:solidFill>
              </a:rPr>
              <a:t>Цветкова София ,ученица 4(8) класса</a:t>
            </a:r>
            <a:endParaRPr lang="ru-RU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med" advTm="5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424936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2178828"/>
      </p:ext>
    </p:extLst>
  </p:cSld>
  <p:clrMapOvr>
    <a:masterClrMapping/>
  </p:clrMapOvr>
  <p:transition spd="med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flipV="1">
            <a:off x="457200" y="658369"/>
            <a:ext cx="8229600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5400" b="1" dirty="0" smtClean="0">
                <a:solidFill>
                  <a:srgbClr val="0BD0D9">
                    <a:tint val="90000"/>
                    <a:satMod val="120000"/>
                  </a:srgb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+mj-ea"/>
                <a:cs typeface="+mj-cs"/>
              </a:rPr>
              <a:t>в</a:t>
            </a:r>
            <a:r>
              <a:rPr lang="ru-RU" sz="5000" b="1" dirty="0" smtClean="0">
                <a:solidFill>
                  <a:srgbClr val="0BD0D9">
                    <a:tint val="90000"/>
                    <a:satMod val="120000"/>
                  </a:srgb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+mj-ea"/>
                <a:cs typeface="+mj-cs"/>
              </a:rPr>
              <a:t>се </a:t>
            </a:r>
            <a:r>
              <a:rPr lang="ru-RU" sz="5000" b="1" dirty="0">
                <a:solidFill>
                  <a:srgbClr val="0BD0D9">
                    <a:tint val="90000"/>
                    <a:satMod val="120000"/>
                  </a:srgb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+mj-ea"/>
                <a:cs typeface="+mj-cs"/>
              </a:rPr>
              <a:t>ли английские слова </a:t>
            </a:r>
            <a:r>
              <a:rPr lang="ru-RU" sz="5000" b="1" dirty="0" smtClean="0">
                <a:solidFill>
                  <a:srgbClr val="0BD0D9">
                    <a:tint val="90000"/>
                    <a:satMod val="120000"/>
                  </a:srgb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+mj-ea"/>
                <a:cs typeface="+mj-cs"/>
              </a:rPr>
              <a:t>действительно </a:t>
            </a:r>
            <a:r>
              <a:rPr lang="ru-RU" sz="5000" b="1" dirty="0" smtClean="0">
                <a:solidFill>
                  <a:srgbClr val="0BD0D9">
                    <a:tint val="90000"/>
                    <a:satMod val="120000"/>
                  </a:srgb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Calibri"/>
                <a:ea typeface="+mj-ea"/>
                <a:cs typeface="+mj-cs"/>
              </a:rPr>
              <a:t>английские?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674032"/>
            <a:ext cx="5929354" cy="289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 descr="SANY47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987824" cy="2052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96633"/>
            <a:ext cx="1858963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2588151"/>
      </p:ext>
    </p:extLst>
  </p:cSld>
  <p:clrMapOvr>
    <a:masterClrMapping/>
  </p:clrMapOvr>
  <p:transition spd="med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7969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dirty="0" smtClean="0"/>
              <a:t>I</a:t>
            </a:r>
            <a:r>
              <a:rPr lang="ru-RU" dirty="0" smtClean="0"/>
              <a:t>век до </a:t>
            </a:r>
            <a:r>
              <a:rPr lang="ru-RU" dirty="0" err="1" smtClean="0"/>
              <a:t>н.э</a:t>
            </a:r>
            <a:r>
              <a:rPr lang="ru-RU" dirty="0" smtClean="0"/>
              <a:t> Вторжение римлян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Римляне научили </a:t>
            </a:r>
            <a:r>
              <a:rPr lang="ru-RU" dirty="0" smtClean="0"/>
              <a:t>их делать </a:t>
            </a:r>
            <a:r>
              <a:rPr lang="ru-RU" dirty="0" smtClean="0"/>
              <a:t>масло и сыр</a:t>
            </a:r>
            <a:r>
              <a:rPr lang="ru-RU" dirty="0" smtClean="0"/>
              <a:t>,</a:t>
            </a:r>
            <a:r>
              <a:rPr lang="ru-RU" dirty="0"/>
              <a:t> </a:t>
            </a:r>
            <a:r>
              <a:rPr lang="ru-RU" dirty="0" smtClean="0"/>
              <a:t>дали знания </a:t>
            </a:r>
            <a:r>
              <a:rPr lang="ru-RU" dirty="0"/>
              <a:t>о некоторых фруктах и </a:t>
            </a:r>
            <a:r>
              <a:rPr lang="ru-RU" dirty="0" smtClean="0"/>
              <a:t>овощах, таким образом для названий многих продуктов были использованы латинские слова:</a:t>
            </a:r>
          </a:p>
          <a:p>
            <a:pPr marL="0" indent="0">
              <a:buNone/>
            </a:pPr>
            <a:r>
              <a:rPr lang="ru-RU" dirty="0" smtClean="0"/>
              <a:t>масло (</a:t>
            </a:r>
            <a:r>
              <a:rPr lang="en-US" dirty="0" smtClean="0"/>
              <a:t>butter</a:t>
            </a:r>
            <a:r>
              <a:rPr lang="ru-RU" dirty="0" smtClean="0"/>
              <a:t> – от лат.</a:t>
            </a:r>
            <a:r>
              <a:rPr lang="en-US" dirty="0" smtClean="0"/>
              <a:t>” </a:t>
            </a:r>
            <a:r>
              <a:rPr lang="en-US" dirty="0" err="1"/>
              <a:t>butyrum</a:t>
            </a:r>
            <a:r>
              <a:rPr lang="ru-RU" dirty="0"/>
              <a:t>”, </a:t>
            </a:r>
            <a:r>
              <a:rPr lang="en-US" dirty="0" smtClean="0"/>
              <a:t>)</a:t>
            </a:r>
            <a:r>
              <a:rPr lang="ru-RU" dirty="0" smtClean="0"/>
              <a:t>,сыр</a:t>
            </a:r>
            <a:r>
              <a:rPr lang="en-US" dirty="0" smtClean="0"/>
              <a:t>(cheese</a:t>
            </a:r>
            <a:r>
              <a:rPr lang="ru-RU" dirty="0" smtClean="0"/>
              <a:t> от лат.“</a:t>
            </a:r>
            <a:r>
              <a:rPr lang="en-US" dirty="0" err="1"/>
              <a:t>caseus</a:t>
            </a:r>
            <a:r>
              <a:rPr lang="ru-RU" dirty="0" smtClean="0"/>
              <a:t>”),</a:t>
            </a:r>
          </a:p>
          <a:p>
            <a:pPr marL="0" indent="0">
              <a:buNone/>
            </a:pPr>
            <a:r>
              <a:rPr lang="ru-RU" dirty="0" smtClean="0"/>
              <a:t>вишня </a:t>
            </a:r>
            <a:r>
              <a:rPr lang="ru-RU" dirty="0" smtClean="0"/>
              <a:t>(“</a:t>
            </a:r>
            <a:r>
              <a:rPr lang="en-US" dirty="0" smtClean="0"/>
              <a:t>cherry</a:t>
            </a:r>
            <a:r>
              <a:rPr lang="ru-RU" dirty="0" smtClean="0"/>
              <a:t>” – от лат. “</a:t>
            </a:r>
            <a:r>
              <a:rPr lang="en-US" dirty="0" err="1" smtClean="0"/>
              <a:t>cerasum</a:t>
            </a:r>
            <a:r>
              <a:rPr lang="ru-RU" dirty="0" smtClean="0"/>
              <a:t>”), груша (“</a:t>
            </a:r>
            <a:r>
              <a:rPr lang="en-US" dirty="0" smtClean="0"/>
              <a:t>pear</a:t>
            </a:r>
            <a:r>
              <a:rPr lang="ru-RU" dirty="0" smtClean="0"/>
              <a:t>” – от лат. “</a:t>
            </a:r>
            <a:r>
              <a:rPr lang="en-US" dirty="0" err="1" smtClean="0"/>
              <a:t>pirum</a:t>
            </a:r>
            <a:r>
              <a:rPr lang="ru-RU" dirty="0" smtClean="0"/>
              <a:t>”), слива (“</a:t>
            </a:r>
            <a:r>
              <a:rPr lang="en-US" dirty="0" smtClean="0"/>
              <a:t>plum</a:t>
            </a:r>
            <a:r>
              <a:rPr lang="ru-RU" dirty="0" smtClean="0"/>
              <a:t>” – от лат. “</a:t>
            </a:r>
            <a:r>
              <a:rPr lang="en-US" dirty="0" err="1" smtClean="0"/>
              <a:t>prunus</a:t>
            </a:r>
            <a:r>
              <a:rPr lang="ru-RU" dirty="0" smtClean="0"/>
              <a:t>”), горох (“</a:t>
            </a:r>
            <a:r>
              <a:rPr lang="en-US" dirty="0" smtClean="0"/>
              <a:t>pea</a:t>
            </a:r>
            <a:r>
              <a:rPr lang="ru-RU" dirty="0" smtClean="0"/>
              <a:t>” – от лат. “</a:t>
            </a:r>
            <a:r>
              <a:rPr lang="en-US" dirty="0" err="1" smtClean="0"/>
              <a:t>pisum</a:t>
            </a:r>
            <a:r>
              <a:rPr lang="ru-RU" dirty="0" smtClean="0"/>
              <a:t>”), свекла (“</a:t>
            </a:r>
            <a:r>
              <a:rPr lang="en-US" dirty="0" smtClean="0"/>
              <a:t>beet</a:t>
            </a:r>
            <a:r>
              <a:rPr lang="ru-RU" dirty="0" smtClean="0"/>
              <a:t>” – от лат. “</a:t>
            </a:r>
            <a:r>
              <a:rPr lang="en-US" dirty="0" smtClean="0"/>
              <a:t>beta</a:t>
            </a:r>
            <a:r>
              <a:rPr lang="ru-RU" dirty="0" smtClean="0"/>
              <a:t>”), перец (“</a:t>
            </a:r>
            <a:r>
              <a:rPr lang="en-US" dirty="0" smtClean="0"/>
              <a:t>pepper</a:t>
            </a:r>
            <a:r>
              <a:rPr lang="ru-RU" dirty="0" smtClean="0"/>
              <a:t>” – от лат. “</a:t>
            </a:r>
            <a:r>
              <a:rPr lang="en-US" dirty="0" smtClean="0"/>
              <a:t>piper</a:t>
            </a:r>
            <a:r>
              <a:rPr lang="ru-RU" dirty="0" smtClean="0"/>
              <a:t>”).</a:t>
            </a:r>
          </a:p>
          <a:p>
            <a:r>
              <a:rPr lang="ru-RU" dirty="0" smtClean="0"/>
              <a:t>Вот ещё несколько образцов латинских заимствований этого периода: чашка (“</a:t>
            </a:r>
            <a:r>
              <a:rPr lang="en-US" dirty="0" smtClean="0"/>
              <a:t>cup</a:t>
            </a:r>
            <a:r>
              <a:rPr lang="ru-RU" dirty="0" smtClean="0"/>
              <a:t>” – от лат. “</a:t>
            </a:r>
            <a:r>
              <a:rPr lang="en-US" dirty="0" err="1" smtClean="0"/>
              <a:t>cuppa</a:t>
            </a:r>
            <a:r>
              <a:rPr lang="ru-RU" dirty="0" smtClean="0"/>
              <a:t>”), кухня (“</a:t>
            </a:r>
            <a:r>
              <a:rPr lang="en-US" dirty="0" smtClean="0"/>
              <a:t>kitchen</a:t>
            </a:r>
            <a:r>
              <a:rPr lang="ru-RU" dirty="0" smtClean="0"/>
              <a:t>” – от лат. “</a:t>
            </a:r>
            <a:r>
              <a:rPr lang="en-US" dirty="0" smtClean="0"/>
              <a:t>coquina</a:t>
            </a:r>
            <a:r>
              <a:rPr lang="ru-RU" dirty="0" smtClean="0"/>
              <a:t>”), мука (“</a:t>
            </a:r>
            <a:r>
              <a:rPr lang="en-US" dirty="0" smtClean="0"/>
              <a:t>mill</a:t>
            </a:r>
            <a:r>
              <a:rPr lang="ru-RU" dirty="0" smtClean="0"/>
              <a:t>” – от лат. “</a:t>
            </a:r>
            <a:r>
              <a:rPr lang="en-US" dirty="0" err="1" smtClean="0"/>
              <a:t>molina</a:t>
            </a:r>
            <a:r>
              <a:rPr lang="ru-RU" dirty="0" smtClean="0"/>
              <a:t>”), порт (“</a:t>
            </a:r>
            <a:r>
              <a:rPr lang="en-US" dirty="0" smtClean="0"/>
              <a:t>port</a:t>
            </a:r>
            <a:r>
              <a:rPr lang="ru-RU" dirty="0" smtClean="0"/>
              <a:t>” – от лат. “</a:t>
            </a:r>
            <a:r>
              <a:rPr lang="en-US" dirty="0" err="1" smtClean="0"/>
              <a:t>portus</a:t>
            </a:r>
            <a:r>
              <a:rPr lang="ru-RU" dirty="0" smtClean="0"/>
              <a:t>”), вино (“</a:t>
            </a:r>
            <a:r>
              <a:rPr lang="en-US" dirty="0" smtClean="0"/>
              <a:t>wine</a:t>
            </a:r>
            <a:r>
              <a:rPr lang="ru-RU" dirty="0" smtClean="0"/>
              <a:t>” – от лат. “</a:t>
            </a:r>
            <a:r>
              <a:rPr lang="en-US" dirty="0" err="1" smtClean="0"/>
              <a:t>vinum</a:t>
            </a:r>
            <a:r>
              <a:rPr lang="ru-RU" dirty="0" smtClean="0"/>
              <a:t>”). 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1024" y="5786454"/>
            <a:ext cx="976306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11000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Пятый век </a:t>
            </a:r>
            <a:r>
              <a:rPr lang="ru-RU" b="1" dirty="0" smtClean="0">
                <a:solidFill>
                  <a:srgbClr val="FFFF00"/>
                </a:solidFill>
              </a:rPr>
              <a:t>н. э.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Слова “</a:t>
            </a:r>
            <a:r>
              <a:rPr lang="en-US" dirty="0" smtClean="0"/>
              <a:t>bald</a:t>
            </a:r>
            <a:r>
              <a:rPr lang="ru-RU" dirty="0" smtClean="0"/>
              <a:t>”, “</a:t>
            </a:r>
            <a:r>
              <a:rPr lang="en-US" dirty="0" smtClean="0"/>
              <a:t>down</a:t>
            </a:r>
            <a:r>
              <a:rPr lang="ru-RU" dirty="0" smtClean="0"/>
              <a:t>”, “</a:t>
            </a:r>
            <a:r>
              <a:rPr lang="en-US" dirty="0" smtClean="0"/>
              <a:t>glen</a:t>
            </a:r>
            <a:r>
              <a:rPr lang="ru-RU" dirty="0" smtClean="0"/>
              <a:t>”, “</a:t>
            </a:r>
            <a:r>
              <a:rPr lang="en-US" dirty="0" smtClean="0"/>
              <a:t>brad</a:t>
            </a:r>
            <a:r>
              <a:rPr lang="ru-RU" dirty="0" smtClean="0"/>
              <a:t>”, “</a:t>
            </a:r>
            <a:r>
              <a:rPr lang="en-US" dirty="0" smtClean="0"/>
              <a:t>cradle</a:t>
            </a:r>
            <a:r>
              <a:rPr lang="ru-RU" dirty="0" smtClean="0"/>
              <a:t> </a:t>
            </a:r>
            <a:r>
              <a:rPr lang="ru-RU" dirty="0" smtClean="0"/>
              <a:t>появились именно в этот период</a:t>
            </a:r>
          </a:p>
          <a:p>
            <a:r>
              <a:rPr lang="ru-RU" dirty="0" smtClean="0"/>
              <a:t> </a:t>
            </a:r>
            <a:r>
              <a:rPr lang="ru-RU" dirty="0" smtClean="0"/>
              <a:t>Особенно многочисленными среди кельтских заимствований были географические названия мест</a:t>
            </a:r>
            <a:r>
              <a:rPr lang="ru-RU" dirty="0"/>
              <a:t>, гор,  </a:t>
            </a:r>
            <a:r>
              <a:rPr lang="ru-RU" dirty="0" smtClean="0"/>
              <a:t>рек, </a:t>
            </a:r>
            <a:r>
              <a:rPr lang="ru-RU" dirty="0" smtClean="0"/>
              <a:t>например“</a:t>
            </a:r>
            <a:r>
              <a:rPr lang="en-US" dirty="0" smtClean="0"/>
              <a:t>Avon</a:t>
            </a:r>
            <a:r>
              <a:rPr lang="ru-RU" dirty="0" smtClean="0"/>
              <a:t>”, “</a:t>
            </a:r>
            <a:r>
              <a:rPr lang="en-US" dirty="0" smtClean="0"/>
              <a:t>Exe</a:t>
            </a:r>
            <a:r>
              <a:rPr lang="ru-RU" dirty="0" smtClean="0"/>
              <a:t>”, “</a:t>
            </a:r>
            <a:r>
              <a:rPr lang="en-US" dirty="0" err="1" smtClean="0"/>
              <a:t>Esk</a:t>
            </a:r>
            <a:r>
              <a:rPr lang="ru-RU" dirty="0" smtClean="0"/>
              <a:t>”, “</a:t>
            </a:r>
            <a:r>
              <a:rPr lang="en-US" dirty="0" err="1" smtClean="0"/>
              <a:t>Usk</a:t>
            </a:r>
            <a:r>
              <a:rPr lang="ru-RU" dirty="0" smtClean="0"/>
              <a:t>”, “</a:t>
            </a:r>
            <a:r>
              <a:rPr lang="en-US" dirty="0" err="1" smtClean="0"/>
              <a:t>Ux</a:t>
            </a:r>
            <a:r>
              <a:rPr lang="ru-RU" dirty="0" smtClean="0"/>
              <a:t>”, произошедших от кельтских слов, означающих реку и воду (“</a:t>
            </a:r>
            <a:r>
              <a:rPr lang="en-US" dirty="0" smtClean="0"/>
              <a:t>river</a:t>
            </a:r>
            <a:r>
              <a:rPr lang="ru-RU" dirty="0" smtClean="0"/>
              <a:t>” и “</a:t>
            </a:r>
            <a:r>
              <a:rPr lang="en-US" dirty="0" smtClean="0"/>
              <a:t>water</a:t>
            </a:r>
            <a:r>
              <a:rPr lang="ru-RU" dirty="0" smtClean="0"/>
              <a:t>”).</a:t>
            </a:r>
            <a:endParaRPr lang="ru-RU" dirty="0" smtClean="0"/>
          </a:p>
          <a:p>
            <a:r>
              <a:rPr lang="ru-RU" dirty="0" smtClean="0"/>
              <a:t>Забавно, но даже название столицы Англии произошло от кельтского “</a:t>
            </a:r>
            <a:r>
              <a:rPr lang="en-US" dirty="0" err="1" smtClean="0">
                <a:solidFill>
                  <a:srgbClr val="C00000"/>
                </a:solidFill>
              </a:rPr>
              <a:t>Llyn</a:t>
            </a:r>
            <a:r>
              <a:rPr lang="ru-RU" dirty="0" smtClean="0">
                <a:solidFill>
                  <a:srgbClr val="C00000"/>
                </a:solidFill>
              </a:rPr>
              <a:t>+</a:t>
            </a:r>
            <a:r>
              <a:rPr lang="en-US" dirty="0" smtClean="0">
                <a:solidFill>
                  <a:srgbClr val="C00000"/>
                </a:solidFill>
              </a:rPr>
              <a:t>dun</a:t>
            </a:r>
            <a:r>
              <a:rPr lang="ru-RU" dirty="0" smtClean="0"/>
              <a:t>”, где “</a:t>
            </a:r>
            <a:r>
              <a:rPr lang="en-US" dirty="0" err="1" smtClean="0">
                <a:solidFill>
                  <a:srgbClr val="C00000"/>
                </a:solidFill>
              </a:rPr>
              <a:t>Llyn</a:t>
            </a:r>
            <a:r>
              <a:rPr lang="ru-RU" dirty="0" smtClean="0"/>
              <a:t>” кельтский синоним к “</a:t>
            </a:r>
            <a:r>
              <a:rPr lang="en-US" dirty="0" smtClean="0">
                <a:solidFill>
                  <a:srgbClr val="C00000"/>
                </a:solidFill>
              </a:rPr>
              <a:t>river</a:t>
            </a:r>
            <a:r>
              <a:rPr lang="ru-RU" dirty="0" smtClean="0">
                <a:solidFill>
                  <a:srgbClr val="C00000"/>
                </a:solidFill>
              </a:rPr>
              <a:t>”, </a:t>
            </a:r>
            <a:r>
              <a:rPr lang="ru-RU" dirty="0" smtClean="0"/>
              <a:t>а “</a:t>
            </a:r>
            <a:r>
              <a:rPr lang="en-US" dirty="0" smtClean="0">
                <a:solidFill>
                  <a:srgbClr val="C00000"/>
                </a:solidFill>
              </a:rPr>
              <a:t>dun</a:t>
            </a:r>
            <a:r>
              <a:rPr lang="ru-RU" dirty="0" smtClean="0"/>
              <a:t>” – «укреплённый холм», что в совокупности означает </a:t>
            </a:r>
            <a:r>
              <a:rPr lang="ru-RU" dirty="0" smtClean="0">
                <a:solidFill>
                  <a:srgbClr val="C00000"/>
                </a:solidFill>
              </a:rPr>
              <a:t>«крепость на холме над рекой</a:t>
            </a:r>
            <a:r>
              <a:rPr lang="ru-RU" dirty="0" smtClean="0"/>
              <a:t>».  </a:t>
            </a:r>
          </a:p>
          <a:p>
            <a:r>
              <a:rPr lang="ru-RU" dirty="0" smtClean="0"/>
              <a:t>Несколько латинских слов вошли в англо-саксонский язык через кельтский.  Среди них такие широко употребляемые слова, как «улица» (“</a:t>
            </a:r>
            <a:r>
              <a:rPr lang="en-US" dirty="0" smtClean="0"/>
              <a:t>street</a:t>
            </a:r>
            <a:r>
              <a:rPr lang="ru-RU" dirty="0" smtClean="0"/>
              <a:t>” – лат. “</a:t>
            </a:r>
            <a:r>
              <a:rPr lang="en-US" dirty="0" smtClean="0"/>
              <a:t>strata via</a:t>
            </a:r>
            <a:r>
              <a:rPr lang="ru-RU" dirty="0" smtClean="0"/>
              <a:t>”) и «стена» (“</a:t>
            </a:r>
            <a:r>
              <a:rPr lang="en-US" dirty="0" smtClean="0"/>
              <a:t>wall</a:t>
            </a:r>
            <a:r>
              <a:rPr lang="ru-RU" dirty="0" smtClean="0"/>
              <a:t>” – лат. “</a:t>
            </a:r>
            <a:r>
              <a:rPr lang="en-US" dirty="0" err="1" smtClean="0"/>
              <a:t>vallum</a:t>
            </a:r>
            <a:r>
              <a:rPr lang="ru-RU" dirty="0" smtClean="0"/>
              <a:t>”).</a:t>
            </a: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0"/>
            <a:ext cx="1763688" cy="12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15000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dirty="0" smtClean="0"/>
              <a:t>7 век и конец 8-начало 11 веков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980728"/>
            <a:ext cx="4497388" cy="86409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en-US" dirty="0" smtClean="0"/>
              <a:t>VII </a:t>
            </a:r>
            <a:r>
              <a:rPr lang="ru-RU" dirty="0" smtClean="0"/>
              <a:t>век- Христианизация </a:t>
            </a:r>
            <a:endParaRPr lang="ru-RU" dirty="0" smtClean="0"/>
          </a:p>
          <a:p>
            <a:pPr algn="ctr"/>
            <a:r>
              <a:rPr lang="ru-RU" dirty="0" smtClean="0"/>
              <a:t>Англии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499992" y="980729"/>
            <a:ext cx="4644007" cy="79208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ru-RU" dirty="0" smtClean="0"/>
              <a:t>Скандинавские вторжения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179512" y="1916832"/>
            <a:ext cx="4317876" cy="230425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endParaRPr lang="ru-RU" sz="3300" dirty="0" smtClean="0"/>
          </a:p>
          <a:p>
            <a:pPr marL="0" indent="0">
              <a:buNone/>
            </a:pPr>
            <a:r>
              <a:rPr lang="ru-RU" sz="3300" dirty="0" smtClean="0"/>
              <a:t> </a:t>
            </a:r>
            <a:r>
              <a:rPr lang="ru-RU" sz="6200" dirty="0" smtClean="0"/>
              <a:t>«</a:t>
            </a:r>
            <a:r>
              <a:rPr lang="ru-RU" sz="8000" dirty="0" smtClean="0"/>
              <a:t>священник» (“</a:t>
            </a:r>
            <a:r>
              <a:rPr lang="en-US" sz="8000" dirty="0" smtClean="0">
                <a:solidFill>
                  <a:srgbClr val="C00000"/>
                </a:solidFill>
              </a:rPr>
              <a:t>priest</a:t>
            </a:r>
            <a:r>
              <a:rPr lang="ru-RU" sz="8000" dirty="0" smtClean="0"/>
              <a:t>” – лат. “</a:t>
            </a:r>
            <a:r>
              <a:rPr lang="en-US" sz="8000" dirty="0" smtClean="0"/>
              <a:t>presbyter</a:t>
            </a:r>
            <a:r>
              <a:rPr lang="ru-RU" sz="8000" dirty="0" smtClean="0"/>
              <a:t>”), </a:t>
            </a:r>
            <a:endParaRPr lang="ru-RU" sz="8000" dirty="0" smtClean="0"/>
          </a:p>
          <a:p>
            <a:pPr marL="0" indent="0">
              <a:buNone/>
            </a:pPr>
            <a:r>
              <a:rPr lang="ru-RU" sz="8000" dirty="0" smtClean="0"/>
              <a:t>«</a:t>
            </a:r>
            <a:r>
              <a:rPr lang="ru-RU" sz="8000" dirty="0" smtClean="0"/>
              <a:t>епископ» (</a:t>
            </a:r>
            <a:r>
              <a:rPr lang="ru-RU" sz="8000" dirty="0" smtClean="0">
                <a:solidFill>
                  <a:srgbClr val="C00000"/>
                </a:solidFill>
              </a:rPr>
              <a:t>“</a:t>
            </a:r>
            <a:r>
              <a:rPr lang="en-US" sz="8000" dirty="0" smtClean="0">
                <a:solidFill>
                  <a:srgbClr val="C00000"/>
                </a:solidFill>
              </a:rPr>
              <a:t>bishop</a:t>
            </a:r>
            <a:r>
              <a:rPr lang="ru-RU" sz="8000" dirty="0" smtClean="0"/>
              <a:t>” – лат. “</a:t>
            </a:r>
            <a:r>
              <a:rPr lang="en-US" sz="8000" dirty="0" err="1" smtClean="0"/>
              <a:t>episcopus</a:t>
            </a:r>
            <a:r>
              <a:rPr lang="ru-RU" sz="8000" dirty="0" smtClean="0"/>
              <a:t>”), </a:t>
            </a:r>
            <a:endParaRPr lang="ru-RU" sz="8000" dirty="0" smtClean="0"/>
          </a:p>
          <a:p>
            <a:pPr marL="0" indent="0">
              <a:buNone/>
            </a:pPr>
            <a:r>
              <a:rPr lang="ru-RU" sz="8000" dirty="0" smtClean="0"/>
              <a:t>«</a:t>
            </a:r>
            <a:r>
              <a:rPr lang="ru-RU" sz="8000" dirty="0" smtClean="0"/>
              <a:t>монах» (“</a:t>
            </a:r>
            <a:r>
              <a:rPr lang="en-US" sz="8000" dirty="0" smtClean="0">
                <a:solidFill>
                  <a:srgbClr val="C00000"/>
                </a:solidFill>
              </a:rPr>
              <a:t>monk</a:t>
            </a:r>
            <a:r>
              <a:rPr lang="ru-RU" sz="8000" dirty="0" smtClean="0">
                <a:solidFill>
                  <a:srgbClr val="C00000"/>
                </a:solidFill>
              </a:rPr>
              <a:t>” </a:t>
            </a:r>
            <a:r>
              <a:rPr lang="ru-RU" sz="8000" dirty="0" smtClean="0"/>
              <a:t>– лат. “</a:t>
            </a:r>
            <a:r>
              <a:rPr lang="en-US" sz="8000" dirty="0" err="1" smtClean="0"/>
              <a:t>monachus</a:t>
            </a:r>
            <a:r>
              <a:rPr lang="ru-RU" sz="8000" dirty="0" smtClean="0"/>
              <a:t>”), «монахиня» (“</a:t>
            </a:r>
            <a:r>
              <a:rPr lang="en-US" sz="8000" dirty="0" smtClean="0">
                <a:solidFill>
                  <a:srgbClr val="C00000"/>
                </a:solidFill>
              </a:rPr>
              <a:t>nun</a:t>
            </a:r>
            <a:r>
              <a:rPr lang="ru-RU" sz="8000" dirty="0" smtClean="0"/>
              <a:t>” – лат. “</a:t>
            </a:r>
            <a:r>
              <a:rPr lang="en-US" sz="8000" dirty="0" err="1" smtClean="0"/>
              <a:t>nonna</a:t>
            </a:r>
            <a:r>
              <a:rPr lang="ru-RU" sz="8000" dirty="0" smtClean="0"/>
              <a:t>”), «свеча» (“</a:t>
            </a:r>
            <a:r>
              <a:rPr lang="en-US" sz="8000" dirty="0" smtClean="0">
                <a:solidFill>
                  <a:srgbClr val="C00000"/>
                </a:solidFill>
              </a:rPr>
              <a:t>candle</a:t>
            </a:r>
            <a:r>
              <a:rPr lang="ru-RU" sz="8000" dirty="0" smtClean="0"/>
              <a:t>” – лат. “</a:t>
            </a:r>
            <a:r>
              <a:rPr lang="en-US" sz="8000" dirty="0" smtClean="0"/>
              <a:t>candela</a:t>
            </a:r>
            <a:r>
              <a:rPr lang="ru-RU" sz="8000" dirty="0" smtClean="0"/>
              <a:t>”).</a:t>
            </a:r>
          </a:p>
          <a:p>
            <a:pPr marL="0" indent="0"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499992" y="1700808"/>
            <a:ext cx="4644008" cy="525658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dirty="0" smtClean="0"/>
              <a:t> </a:t>
            </a:r>
            <a:endParaRPr lang="ru-RU" sz="7400" dirty="0" smtClean="0"/>
          </a:p>
          <a:p>
            <a:pPr marL="0" indent="0">
              <a:buNone/>
            </a:pPr>
            <a:r>
              <a:rPr lang="ru-RU" sz="8000" dirty="0" smtClean="0"/>
              <a:t>“</a:t>
            </a:r>
            <a:r>
              <a:rPr lang="en-US" sz="8000" dirty="0" smtClean="0">
                <a:solidFill>
                  <a:srgbClr val="C00000"/>
                </a:solidFill>
              </a:rPr>
              <a:t>call</a:t>
            </a:r>
            <a:r>
              <a:rPr lang="ru-RU" sz="8000" dirty="0" smtClean="0"/>
              <a:t> (</a:t>
            </a:r>
            <a:r>
              <a:rPr lang="en-US" sz="8000" dirty="0" smtClean="0"/>
              <a:t>v</a:t>
            </a:r>
            <a:r>
              <a:rPr lang="ru-RU" sz="8000" dirty="0" smtClean="0"/>
              <a:t>.), </a:t>
            </a:r>
            <a:r>
              <a:rPr lang="en-US" sz="8000" dirty="0" smtClean="0">
                <a:solidFill>
                  <a:srgbClr val="C00000"/>
                </a:solidFill>
              </a:rPr>
              <a:t>take</a:t>
            </a:r>
            <a:r>
              <a:rPr lang="ru-RU" sz="8000" dirty="0" smtClean="0"/>
              <a:t> (</a:t>
            </a:r>
            <a:r>
              <a:rPr lang="en-US" sz="8000" dirty="0" smtClean="0"/>
              <a:t>v</a:t>
            </a:r>
            <a:r>
              <a:rPr lang="ru-RU" sz="8000" dirty="0" smtClean="0"/>
              <a:t>.), </a:t>
            </a:r>
            <a:r>
              <a:rPr lang="en-US" sz="8000" dirty="0" smtClean="0">
                <a:solidFill>
                  <a:srgbClr val="C00000"/>
                </a:solidFill>
              </a:rPr>
              <a:t>cast</a:t>
            </a:r>
            <a:r>
              <a:rPr lang="ru-RU" sz="8000" dirty="0" smtClean="0"/>
              <a:t> (</a:t>
            </a:r>
            <a:r>
              <a:rPr lang="en-US" sz="8000" dirty="0" smtClean="0"/>
              <a:t>v</a:t>
            </a:r>
            <a:r>
              <a:rPr lang="ru-RU" sz="8000" dirty="0" smtClean="0"/>
              <a:t>.), </a:t>
            </a:r>
            <a:r>
              <a:rPr lang="en-US" sz="8000" dirty="0" smtClean="0">
                <a:solidFill>
                  <a:srgbClr val="C00000"/>
                </a:solidFill>
              </a:rPr>
              <a:t>die</a:t>
            </a:r>
            <a:r>
              <a:rPr lang="ru-RU" sz="8000" dirty="0" smtClean="0"/>
              <a:t> (</a:t>
            </a:r>
            <a:r>
              <a:rPr lang="en-US" sz="8000" dirty="0" smtClean="0"/>
              <a:t>v</a:t>
            </a:r>
            <a:r>
              <a:rPr lang="ru-RU" sz="8000" dirty="0" smtClean="0"/>
              <a:t>.),</a:t>
            </a:r>
            <a:r>
              <a:rPr lang="ru-RU" sz="8000" dirty="0" smtClean="0">
                <a:solidFill>
                  <a:srgbClr val="C00000"/>
                </a:solidFill>
              </a:rPr>
              <a:t> </a:t>
            </a:r>
            <a:r>
              <a:rPr lang="en-US" sz="8000" dirty="0" smtClean="0">
                <a:solidFill>
                  <a:srgbClr val="C00000"/>
                </a:solidFill>
              </a:rPr>
              <a:t>law</a:t>
            </a:r>
            <a:r>
              <a:rPr lang="ru-RU" sz="8000" dirty="0" smtClean="0">
                <a:solidFill>
                  <a:srgbClr val="C00000"/>
                </a:solidFill>
              </a:rPr>
              <a:t> </a:t>
            </a:r>
            <a:r>
              <a:rPr lang="ru-RU" sz="8000" dirty="0" smtClean="0"/>
              <a:t>(</a:t>
            </a:r>
            <a:r>
              <a:rPr lang="en-US" sz="8000" dirty="0" smtClean="0"/>
              <a:t>n</a:t>
            </a:r>
            <a:r>
              <a:rPr lang="ru-RU" sz="8000" dirty="0" smtClean="0"/>
              <a:t>.), </a:t>
            </a:r>
            <a:r>
              <a:rPr lang="en-US" sz="8000" dirty="0" smtClean="0">
                <a:solidFill>
                  <a:srgbClr val="C00000"/>
                </a:solidFill>
              </a:rPr>
              <a:t>husband</a:t>
            </a:r>
            <a:r>
              <a:rPr lang="ru-RU" sz="8000" dirty="0" smtClean="0"/>
              <a:t> </a:t>
            </a:r>
            <a:r>
              <a:rPr lang="ru-RU" sz="8000" dirty="0" smtClean="0"/>
              <a:t>(</a:t>
            </a:r>
            <a:r>
              <a:rPr lang="en-US" sz="8000" dirty="0" smtClean="0"/>
              <a:t>n</a:t>
            </a:r>
            <a:r>
              <a:rPr lang="ru-RU" sz="8000" dirty="0" smtClean="0"/>
              <a:t>.),</a:t>
            </a:r>
            <a:r>
              <a:rPr lang="ru-RU" sz="8000" dirty="0" smtClean="0">
                <a:solidFill>
                  <a:srgbClr val="C00000"/>
                </a:solidFill>
              </a:rPr>
              <a:t> </a:t>
            </a:r>
            <a:r>
              <a:rPr lang="en-US" sz="8000" dirty="0" smtClean="0">
                <a:solidFill>
                  <a:srgbClr val="C00000"/>
                </a:solidFill>
              </a:rPr>
              <a:t>window</a:t>
            </a:r>
            <a:r>
              <a:rPr lang="ru-RU" sz="8000" dirty="0" smtClean="0">
                <a:solidFill>
                  <a:srgbClr val="C00000"/>
                </a:solidFill>
              </a:rPr>
              <a:t>(</a:t>
            </a:r>
            <a:r>
              <a:rPr lang="en-US" sz="8000" dirty="0" smtClean="0">
                <a:solidFill>
                  <a:schemeClr val="tx1"/>
                </a:solidFill>
              </a:rPr>
              <a:t>n</a:t>
            </a:r>
            <a:r>
              <a:rPr lang="en-US" sz="8000" dirty="0" smtClean="0">
                <a:solidFill>
                  <a:srgbClr val="C00000"/>
                </a:solidFill>
              </a:rPr>
              <a:t>)ill</a:t>
            </a:r>
            <a:r>
              <a:rPr lang="ru-RU" sz="8000" dirty="0" smtClean="0"/>
              <a:t> </a:t>
            </a:r>
            <a:r>
              <a:rPr lang="ru-RU" sz="8000" dirty="0" smtClean="0"/>
              <a:t>(</a:t>
            </a:r>
            <a:r>
              <a:rPr lang="en-US" sz="8000" dirty="0" err="1" smtClean="0"/>
              <a:t>adj</a:t>
            </a:r>
            <a:r>
              <a:rPr lang="ru-RU" sz="8000" dirty="0" smtClean="0"/>
              <a:t>.), </a:t>
            </a:r>
            <a:r>
              <a:rPr lang="en-US" sz="8000" dirty="0" smtClean="0">
                <a:solidFill>
                  <a:srgbClr val="C00000"/>
                </a:solidFill>
              </a:rPr>
              <a:t>loose</a:t>
            </a:r>
            <a:r>
              <a:rPr lang="ru-RU" sz="8000" dirty="0" smtClean="0"/>
              <a:t>, (</a:t>
            </a:r>
            <a:r>
              <a:rPr lang="en-US" sz="8000" dirty="0" err="1" smtClean="0"/>
              <a:t>adj</a:t>
            </a:r>
            <a:r>
              <a:rPr lang="ru-RU" sz="8000" dirty="0" smtClean="0">
                <a:solidFill>
                  <a:srgbClr val="C00000"/>
                </a:solidFill>
              </a:rPr>
              <a:t>.), </a:t>
            </a:r>
            <a:r>
              <a:rPr lang="en-US" sz="8000" dirty="0" smtClean="0">
                <a:solidFill>
                  <a:srgbClr val="C00000"/>
                </a:solidFill>
              </a:rPr>
              <a:t>low</a:t>
            </a:r>
            <a:r>
              <a:rPr lang="ru-RU" sz="8000" dirty="0" smtClean="0">
                <a:solidFill>
                  <a:srgbClr val="C00000"/>
                </a:solidFill>
              </a:rPr>
              <a:t> </a:t>
            </a:r>
            <a:r>
              <a:rPr lang="ru-RU" sz="8000" dirty="0" smtClean="0"/>
              <a:t>(</a:t>
            </a:r>
            <a:r>
              <a:rPr lang="en-US" sz="8000" dirty="0" err="1" smtClean="0"/>
              <a:t>adj</a:t>
            </a:r>
            <a:r>
              <a:rPr lang="ru-RU" sz="8000" dirty="0" smtClean="0"/>
              <a:t>.), </a:t>
            </a:r>
            <a:r>
              <a:rPr lang="en-US" sz="8000" dirty="0" smtClean="0">
                <a:solidFill>
                  <a:srgbClr val="C00000"/>
                </a:solidFill>
              </a:rPr>
              <a:t>weak</a:t>
            </a:r>
            <a:r>
              <a:rPr lang="ru-RU" sz="8000" dirty="0" smtClean="0"/>
              <a:t> (</a:t>
            </a:r>
            <a:r>
              <a:rPr lang="en-US" sz="8000" dirty="0" err="1" smtClean="0"/>
              <a:t>adj</a:t>
            </a:r>
            <a:r>
              <a:rPr lang="ru-RU" sz="8000" dirty="0" smtClean="0"/>
              <a:t>.)”.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8000" dirty="0" smtClean="0">
                <a:solidFill>
                  <a:schemeClr val="tx1"/>
                </a:solidFill>
              </a:rPr>
              <a:t>Некоторые </a:t>
            </a:r>
            <a:r>
              <a:rPr lang="ru-RU" sz="8000" dirty="0" smtClean="0">
                <a:solidFill>
                  <a:schemeClr val="tx1"/>
                </a:solidFill>
              </a:rPr>
              <a:t>скандинавские заимствования можно легко вычислить по двум начальным буквам </a:t>
            </a:r>
            <a:r>
              <a:rPr lang="ru-RU" sz="8000" dirty="0" smtClean="0">
                <a:solidFill>
                  <a:srgbClr val="C00000"/>
                </a:solidFill>
              </a:rPr>
              <a:t>“</a:t>
            </a:r>
            <a:r>
              <a:rPr lang="en-US" sz="8000" dirty="0" err="1" smtClean="0">
                <a:solidFill>
                  <a:srgbClr val="C00000"/>
                </a:solidFill>
              </a:rPr>
              <a:t>sk</a:t>
            </a:r>
            <a:r>
              <a:rPr lang="ru-RU" sz="8000" dirty="0" smtClean="0">
                <a:solidFill>
                  <a:srgbClr val="C00000"/>
                </a:solidFill>
              </a:rPr>
              <a:t>-“. </a:t>
            </a:r>
            <a:r>
              <a:rPr lang="ru-RU" sz="8000" dirty="0" smtClean="0">
                <a:solidFill>
                  <a:schemeClr val="tx1"/>
                </a:solidFill>
              </a:rPr>
              <a:t>Например, </a:t>
            </a:r>
            <a:r>
              <a:rPr lang="en-US" sz="8000" dirty="0" smtClean="0">
                <a:solidFill>
                  <a:srgbClr val="C00000"/>
                </a:solidFill>
              </a:rPr>
              <a:t>sky</a:t>
            </a:r>
            <a:r>
              <a:rPr lang="ru-RU" sz="8000" dirty="0" smtClean="0">
                <a:solidFill>
                  <a:srgbClr val="C00000"/>
                </a:solidFill>
              </a:rPr>
              <a:t>, </a:t>
            </a:r>
            <a:r>
              <a:rPr lang="en-US" sz="8000" dirty="0" smtClean="0">
                <a:solidFill>
                  <a:srgbClr val="C00000"/>
                </a:solidFill>
              </a:rPr>
              <a:t>skill</a:t>
            </a:r>
            <a:r>
              <a:rPr lang="ru-RU" sz="8000" dirty="0" smtClean="0">
                <a:solidFill>
                  <a:srgbClr val="C00000"/>
                </a:solidFill>
              </a:rPr>
              <a:t>, </a:t>
            </a:r>
            <a:r>
              <a:rPr lang="en-US" sz="8000" dirty="0" smtClean="0">
                <a:solidFill>
                  <a:srgbClr val="C00000"/>
                </a:solidFill>
              </a:rPr>
              <a:t>skin</a:t>
            </a:r>
            <a:r>
              <a:rPr lang="ru-RU" sz="8000" dirty="0" smtClean="0">
                <a:solidFill>
                  <a:srgbClr val="C00000"/>
                </a:solidFill>
              </a:rPr>
              <a:t>, </a:t>
            </a:r>
            <a:r>
              <a:rPr lang="en-US" sz="8000" dirty="0" smtClean="0">
                <a:solidFill>
                  <a:srgbClr val="C00000"/>
                </a:solidFill>
              </a:rPr>
              <a:t>ski</a:t>
            </a:r>
            <a:r>
              <a:rPr lang="ru-RU" sz="8000" dirty="0" smtClean="0">
                <a:solidFill>
                  <a:srgbClr val="C00000"/>
                </a:solidFill>
              </a:rPr>
              <a:t>, </a:t>
            </a:r>
            <a:r>
              <a:rPr lang="en-US" sz="8000" dirty="0" smtClean="0">
                <a:solidFill>
                  <a:srgbClr val="C00000"/>
                </a:solidFill>
              </a:rPr>
              <a:t>skirt</a:t>
            </a:r>
            <a:endParaRPr lang="ru-RU" sz="8000" dirty="0" smtClean="0">
              <a:solidFill>
                <a:srgbClr val="C00000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8000" dirty="0">
                <a:solidFill>
                  <a:schemeClr val="tx1"/>
                </a:solidFill>
              </a:rPr>
              <a:t>H</a:t>
            </a:r>
            <a:r>
              <a:rPr lang="ru-RU" sz="8000" dirty="0" err="1" smtClean="0">
                <a:solidFill>
                  <a:schemeClr val="tx1"/>
                </a:solidFill>
              </a:rPr>
              <a:t>екоторые</a:t>
            </a:r>
            <a:r>
              <a:rPr lang="ru-RU" sz="8000" dirty="0" smtClean="0">
                <a:solidFill>
                  <a:schemeClr val="tx1"/>
                </a:solidFill>
              </a:rPr>
              <a:t> </a:t>
            </a:r>
            <a:r>
              <a:rPr lang="ru-RU" sz="8000" dirty="0" smtClean="0">
                <a:solidFill>
                  <a:schemeClr val="tx1"/>
                </a:solidFill>
              </a:rPr>
              <a:t>слова </a:t>
            </a:r>
            <a:r>
              <a:rPr lang="ru-RU" sz="8000" dirty="0" smtClean="0">
                <a:solidFill>
                  <a:schemeClr val="tx1"/>
                </a:solidFill>
              </a:rPr>
              <a:t>изменили свои </a:t>
            </a:r>
            <a:r>
              <a:rPr lang="ru-RU" sz="8000" dirty="0" err="1" smtClean="0">
                <a:solidFill>
                  <a:schemeClr val="tx1"/>
                </a:solidFill>
              </a:rPr>
              <a:t>значения.Например</a:t>
            </a:r>
            <a:r>
              <a:rPr lang="ru-RU" sz="8000" dirty="0" smtClean="0">
                <a:solidFill>
                  <a:schemeClr val="tx1"/>
                </a:solidFill>
              </a:rPr>
              <a:t>, староанглийское слово</a:t>
            </a:r>
            <a:r>
              <a:rPr lang="ru-RU" sz="8000" dirty="0" smtClean="0">
                <a:solidFill>
                  <a:srgbClr val="C00000"/>
                </a:solidFill>
              </a:rPr>
              <a:t> «хлеб» (“</a:t>
            </a:r>
            <a:r>
              <a:rPr lang="en-US" sz="8000" dirty="0" smtClean="0">
                <a:solidFill>
                  <a:srgbClr val="C00000"/>
                </a:solidFill>
              </a:rPr>
              <a:t>bread</a:t>
            </a:r>
            <a:r>
              <a:rPr lang="ru-RU" sz="8000" dirty="0" smtClean="0">
                <a:solidFill>
                  <a:srgbClr val="C00000"/>
                </a:solidFill>
              </a:rPr>
              <a:t>”), </a:t>
            </a:r>
            <a:r>
              <a:rPr lang="ru-RU" sz="8000" dirty="0" smtClean="0">
                <a:solidFill>
                  <a:schemeClr val="tx1"/>
                </a:solidFill>
              </a:rPr>
              <a:t>ранее обозначавшее </a:t>
            </a:r>
            <a:r>
              <a:rPr lang="ru-RU" sz="8000" dirty="0" smtClean="0">
                <a:solidFill>
                  <a:srgbClr val="C00000"/>
                </a:solidFill>
              </a:rPr>
              <a:t>«кусок» (“</a:t>
            </a:r>
            <a:r>
              <a:rPr lang="en-US" sz="8000" dirty="0" smtClean="0">
                <a:solidFill>
                  <a:srgbClr val="C00000"/>
                </a:solidFill>
              </a:rPr>
              <a:t>piece</a:t>
            </a:r>
            <a:r>
              <a:rPr lang="ru-RU" sz="8000" dirty="0" smtClean="0">
                <a:solidFill>
                  <a:srgbClr val="C00000"/>
                </a:solidFill>
              </a:rPr>
              <a:t>”) </a:t>
            </a:r>
            <a:r>
              <a:rPr lang="ru-RU" sz="8000" dirty="0" smtClean="0">
                <a:solidFill>
                  <a:schemeClr val="tx1"/>
                </a:solidFill>
              </a:rPr>
              <a:t>приобрело это современное значение путём объединения со скандинавским словом </a:t>
            </a:r>
            <a:r>
              <a:rPr lang="ru-RU" sz="8000" dirty="0" smtClean="0">
                <a:solidFill>
                  <a:srgbClr val="C00000"/>
                </a:solidFill>
              </a:rPr>
              <a:t>“</a:t>
            </a:r>
            <a:r>
              <a:rPr lang="en-US" sz="8000" dirty="0" err="1" smtClean="0">
                <a:solidFill>
                  <a:srgbClr val="C00000"/>
                </a:solidFill>
              </a:rPr>
              <a:t>braud</a:t>
            </a:r>
            <a:r>
              <a:rPr lang="ru-RU" sz="8000" dirty="0" smtClean="0">
                <a:solidFill>
                  <a:srgbClr val="C00000"/>
                </a:solidFill>
              </a:rPr>
              <a:t>”. </a:t>
            </a:r>
            <a:endParaRPr lang="ru-RU" sz="8000" dirty="0">
              <a:solidFill>
                <a:srgbClr val="C0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72396" y="0"/>
            <a:ext cx="135732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115616" y="4509120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07504" y="4221088"/>
            <a:ext cx="4392488" cy="255454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000" dirty="0">
                <a:solidFill>
                  <a:prstClr val="black"/>
                </a:solidFill>
              </a:rPr>
              <a:t>Так, собственно, само слово «школа» (“</a:t>
            </a:r>
            <a:r>
              <a:rPr lang="en-US" sz="2000" dirty="0">
                <a:solidFill>
                  <a:prstClr val="black"/>
                </a:solidFill>
              </a:rPr>
              <a:t>school</a:t>
            </a:r>
            <a:r>
              <a:rPr lang="ru-RU" sz="2000" dirty="0">
                <a:solidFill>
                  <a:prstClr val="black"/>
                </a:solidFill>
              </a:rPr>
              <a:t>”) – это латинское заимствование (лат. “</a:t>
            </a:r>
            <a:r>
              <a:rPr lang="en-US" sz="2000" dirty="0" err="1">
                <a:solidFill>
                  <a:prstClr val="black"/>
                </a:solidFill>
              </a:rPr>
              <a:t>schola</a:t>
            </a:r>
            <a:r>
              <a:rPr lang="ru-RU" sz="2000" dirty="0">
                <a:solidFill>
                  <a:prstClr val="black"/>
                </a:solidFill>
              </a:rPr>
              <a:t>”, имеет, в свою очередь, греческие «корни»), и, соответственно, такие слова, как «школьник» и «магистр» (“</a:t>
            </a:r>
            <a:r>
              <a:rPr lang="en-US" sz="2000" dirty="0">
                <a:solidFill>
                  <a:prstClr val="black"/>
                </a:solidFill>
              </a:rPr>
              <a:t>scholar</a:t>
            </a:r>
            <a:r>
              <a:rPr lang="ru-RU" sz="2000" dirty="0">
                <a:solidFill>
                  <a:prstClr val="black"/>
                </a:solidFill>
              </a:rPr>
              <a:t>” – лат. “</a:t>
            </a:r>
            <a:r>
              <a:rPr lang="en-US" sz="2000" dirty="0">
                <a:solidFill>
                  <a:prstClr val="black"/>
                </a:solidFill>
              </a:rPr>
              <a:t>scholar</a:t>
            </a:r>
            <a:r>
              <a:rPr lang="ru-RU" sz="2000" dirty="0">
                <a:solidFill>
                  <a:prstClr val="black"/>
                </a:solidFill>
              </a:rPr>
              <a:t>(-</a:t>
            </a:r>
            <a:r>
              <a:rPr lang="en-US" sz="2000" dirty="0">
                <a:solidFill>
                  <a:prstClr val="black"/>
                </a:solidFill>
              </a:rPr>
              <a:t>is</a:t>
            </a:r>
            <a:r>
              <a:rPr lang="ru-RU" sz="2000" dirty="0">
                <a:solidFill>
                  <a:prstClr val="black"/>
                </a:solidFill>
              </a:rPr>
              <a:t>)”, “</a:t>
            </a:r>
            <a:r>
              <a:rPr lang="en-US" sz="2000" dirty="0">
                <a:solidFill>
                  <a:prstClr val="black"/>
                </a:solidFill>
              </a:rPr>
              <a:t>magister</a:t>
            </a:r>
            <a:r>
              <a:rPr lang="ru-RU" sz="2000" dirty="0">
                <a:solidFill>
                  <a:prstClr val="black"/>
                </a:solidFill>
              </a:rPr>
              <a:t>” – лат. “</a:t>
            </a:r>
            <a:r>
              <a:rPr lang="en-US" sz="2000" dirty="0">
                <a:solidFill>
                  <a:prstClr val="black"/>
                </a:solidFill>
              </a:rPr>
              <a:t>magister</a:t>
            </a:r>
            <a:r>
              <a:rPr lang="ru-RU" sz="2000" dirty="0">
                <a:solidFill>
                  <a:prstClr val="black"/>
                </a:solidFill>
              </a:rPr>
              <a:t>”).</a:t>
            </a:r>
          </a:p>
        </p:txBody>
      </p:sp>
    </p:spTree>
  </p:cSld>
  <p:clrMapOvr>
    <a:masterClrMapping/>
  </p:clrMapOvr>
  <p:transition spd="med" advTm="10000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1066 год</a:t>
            </a:r>
            <a:r>
              <a:rPr lang="en-US" dirty="0" smtClean="0">
                <a:solidFill>
                  <a:srgbClr val="C00000"/>
                </a:solidFill>
              </a:rPr>
              <a:t>- </a:t>
            </a:r>
            <a:r>
              <a:rPr lang="ru-RU" dirty="0" err="1" smtClean="0">
                <a:solidFill>
                  <a:srgbClr val="C00000"/>
                </a:solidFill>
              </a:rPr>
              <a:t>Норманское</a:t>
            </a:r>
            <a:r>
              <a:rPr lang="ru-RU" dirty="0" smtClean="0">
                <a:solidFill>
                  <a:srgbClr val="C00000"/>
                </a:solidFill>
              </a:rPr>
              <a:t> завоевание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3528" y="1643050"/>
            <a:ext cx="8287072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 Административные слова: </a:t>
            </a:r>
            <a:r>
              <a:rPr lang="en-US" dirty="0" smtClean="0"/>
              <a:t>state</a:t>
            </a:r>
            <a:r>
              <a:rPr lang="ru-RU" dirty="0" smtClean="0"/>
              <a:t>, </a:t>
            </a:r>
            <a:r>
              <a:rPr lang="en-US" dirty="0" smtClean="0"/>
              <a:t>government</a:t>
            </a:r>
            <a:r>
              <a:rPr lang="ru-RU" dirty="0" smtClean="0"/>
              <a:t>, </a:t>
            </a:r>
            <a:r>
              <a:rPr lang="en-US" dirty="0" smtClean="0"/>
              <a:t>parliament</a:t>
            </a:r>
            <a:r>
              <a:rPr lang="ru-RU" dirty="0" smtClean="0"/>
              <a:t>, </a:t>
            </a:r>
            <a:r>
              <a:rPr lang="en-US" dirty="0" smtClean="0"/>
              <a:t>council</a:t>
            </a:r>
            <a:r>
              <a:rPr lang="ru-RU" dirty="0" smtClean="0"/>
              <a:t>, </a:t>
            </a:r>
            <a:r>
              <a:rPr lang="en-US" dirty="0" smtClean="0"/>
              <a:t>power.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en-US" dirty="0" err="1" smtClean="0"/>
              <a:t>Юридические</a:t>
            </a:r>
            <a:r>
              <a:rPr lang="en-US" dirty="0" smtClean="0"/>
              <a:t> </a:t>
            </a:r>
            <a:r>
              <a:rPr lang="en-US" dirty="0" err="1" smtClean="0"/>
              <a:t>термины</a:t>
            </a:r>
            <a:r>
              <a:rPr lang="en-US" dirty="0" smtClean="0"/>
              <a:t>: court, judge, justice, crime, prison. 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r>
              <a:rPr lang="en-US" dirty="0" err="1" smtClean="0"/>
              <a:t>Военные</a:t>
            </a:r>
            <a:r>
              <a:rPr lang="en-US" dirty="0" smtClean="0"/>
              <a:t> </a:t>
            </a:r>
            <a:r>
              <a:rPr lang="en-US" dirty="0" err="1" smtClean="0"/>
              <a:t>термины</a:t>
            </a:r>
            <a:r>
              <a:rPr lang="en-US" dirty="0" smtClean="0"/>
              <a:t>: army, war, soldier, officer, battle, enemy.         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r>
              <a:rPr lang="en-US" dirty="0" err="1" smtClean="0"/>
              <a:t>Образовательные</a:t>
            </a:r>
            <a:r>
              <a:rPr lang="en-US" dirty="0" smtClean="0"/>
              <a:t> </a:t>
            </a:r>
            <a:r>
              <a:rPr lang="en-US" dirty="0" err="1" smtClean="0"/>
              <a:t>термины</a:t>
            </a:r>
            <a:r>
              <a:rPr lang="en-US" dirty="0" smtClean="0"/>
              <a:t>: pupil, lesson, library, science, pen, pencil.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r>
              <a:rPr lang="en-US" dirty="0" err="1" smtClean="0"/>
              <a:t>Слова</a:t>
            </a:r>
            <a:r>
              <a:rPr lang="en-US" dirty="0" smtClean="0"/>
              <a:t> </a:t>
            </a:r>
            <a:r>
              <a:rPr lang="en-US" dirty="0" err="1" smtClean="0"/>
              <a:t>из</a:t>
            </a:r>
            <a:r>
              <a:rPr lang="en-US" dirty="0" smtClean="0"/>
              <a:t> </a:t>
            </a:r>
            <a:r>
              <a:rPr lang="en-US" dirty="0" err="1" smtClean="0"/>
              <a:t>повседневной</a:t>
            </a:r>
            <a:r>
              <a:rPr lang="en-US" dirty="0" smtClean="0"/>
              <a:t> </a:t>
            </a:r>
            <a:r>
              <a:rPr lang="en-US" dirty="0" err="1" smtClean="0"/>
              <a:t>жизни</a:t>
            </a:r>
            <a:r>
              <a:rPr lang="ru-RU" dirty="0" smtClean="0"/>
              <a:t> </a:t>
            </a:r>
            <a:r>
              <a:rPr lang="en-US" dirty="0" smtClean="0"/>
              <a:t>: table, plate, dinner, supper, river, autumn, uncle, etc.</a:t>
            </a:r>
            <a:endParaRPr lang="ru-RU" dirty="0" smtClean="0"/>
          </a:p>
          <a:p>
            <a:pPr marL="0" indent="0"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34" y="5524504"/>
            <a:ext cx="1333496" cy="1333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7000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  <a:solidFill>
            <a:schemeClr val="accent3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Эпоха Ренессанса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lvl="0"/>
            <a:endParaRPr lang="ru-RU" sz="4600" b="1" dirty="0" smtClean="0">
              <a:solidFill>
                <a:srgbClr val="FF0000"/>
              </a:solidFill>
            </a:endParaRPr>
          </a:p>
          <a:p>
            <a:pPr lvl="0"/>
            <a:r>
              <a:rPr lang="ru-RU" sz="5100" b="1" dirty="0" smtClean="0">
                <a:solidFill>
                  <a:srgbClr val="FF0000"/>
                </a:solidFill>
              </a:rPr>
              <a:t>А</a:t>
            </a:r>
            <a:r>
              <a:rPr lang="en-US" sz="5100" b="1" dirty="0" err="1" smtClean="0">
                <a:solidFill>
                  <a:srgbClr val="FF0000"/>
                </a:solidFill>
              </a:rPr>
              <a:t>бстрактные</a:t>
            </a:r>
            <a:r>
              <a:rPr lang="en-US" sz="5100" b="1" dirty="0" smtClean="0">
                <a:solidFill>
                  <a:srgbClr val="FF0000"/>
                </a:solidFill>
              </a:rPr>
              <a:t> </a:t>
            </a:r>
            <a:r>
              <a:rPr lang="en-US" sz="5100" b="1" dirty="0" err="1">
                <a:solidFill>
                  <a:srgbClr val="FF0000"/>
                </a:solidFill>
              </a:rPr>
              <a:t>слова</a:t>
            </a:r>
            <a:r>
              <a:rPr lang="en-US" sz="5100" b="1" dirty="0">
                <a:solidFill>
                  <a:srgbClr val="FF0000"/>
                </a:solidFill>
              </a:rPr>
              <a:t> </a:t>
            </a:r>
            <a:r>
              <a:rPr lang="en-US" sz="5100" dirty="0" smtClean="0">
                <a:solidFill>
                  <a:prstClr val="black"/>
                </a:solidFill>
              </a:rPr>
              <a:t>: major</a:t>
            </a:r>
            <a:r>
              <a:rPr lang="en-US" sz="5100" dirty="0">
                <a:solidFill>
                  <a:prstClr val="black"/>
                </a:solidFill>
              </a:rPr>
              <a:t>, minor, moderate, intelligent, permanent, to elect, to </a:t>
            </a:r>
            <a:r>
              <a:rPr lang="en-US" sz="5100" dirty="0" smtClean="0">
                <a:solidFill>
                  <a:prstClr val="black"/>
                </a:solidFill>
              </a:rPr>
              <a:t>create. </a:t>
            </a:r>
            <a:endParaRPr lang="ru-RU" sz="5100" dirty="0" smtClean="0">
              <a:solidFill>
                <a:prstClr val="black"/>
              </a:solidFill>
            </a:endParaRPr>
          </a:p>
          <a:p>
            <a:pPr lvl="0"/>
            <a:endParaRPr lang="en-US" sz="5100" dirty="0" smtClean="0">
              <a:solidFill>
                <a:prstClr val="black"/>
              </a:solidFill>
            </a:endParaRPr>
          </a:p>
          <a:p>
            <a:pPr lvl="0"/>
            <a:r>
              <a:rPr lang="ru-RU" sz="5100" b="1" dirty="0" smtClean="0">
                <a:solidFill>
                  <a:srgbClr val="FF0000"/>
                </a:solidFill>
              </a:rPr>
              <a:t>научные </a:t>
            </a:r>
            <a:r>
              <a:rPr lang="ru-RU" sz="5100" b="1" dirty="0">
                <a:solidFill>
                  <a:srgbClr val="FF0000"/>
                </a:solidFill>
              </a:rPr>
              <a:t>термины и термины, связанные с искусством </a:t>
            </a:r>
            <a:r>
              <a:rPr lang="ru-RU" sz="5100" dirty="0" smtClean="0">
                <a:solidFill>
                  <a:prstClr val="black"/>
                </a:solidFill>
              </a:rPr>
              <a:t>, </a:t>
            </a:r>
            <a:r>
              <a:rPr lang="en-US" sz="5100" dirty="0">
                <a:solidFill>
                  <a:prstClr val="black"/>
                </a:solidFill>
              </a:rPr>
              <a:t>datum</a:t>
            </a:r>
            <a:r>
              <a:rPr lang="ru-RU" sz="5100" dirty="0">
                <a:solidFill>
                  <a:prstClr val="black"/>
                </a:solidFill>
              </a:rPr>
              <a:t>, </a:t>
            </a:r>
            <a:r>
              <a:rPr lang="en-US" sz="5100" dirty="0">
                <a:solidFill>
                  <a:prstClr val="black"/>
                </a:solidFill>
              </a:rPr>
              <a:t>status</a:t>
            </a:r>
            <a:r>
              <a:rPr lang="ru-RU" sz="5100" dirty="0">
                <a:solidFill>
                  <a:prstClr val="black"/>
                </a:solidFill>
              </a:rPr>
              <a:t>, </a:t>
            </a:r>
            <a:r>
              <a:rPr lang="en-US" sz="5100" dirty="0">
                <a:solidFill>
                  <a:prstClr val="black"/>
                </a:solidFill>
              </a:rPr>
              <a:t>phenomenon</a:t>
            </a:r>
            <a:r>
              <a:rPr lang="ru-RU" sz="5100" dirty="0">
                <a:solidFill>
                  <a:prstClr val="black"/>
                </a:solidFill>
              </a:rPr>
              <a:t>, </a:t>
            </a:r>
            <a:r>
              <a:rPr lang="en-US" sz="5100" dirty="0">
                <a:solidFill>
                  <a:prstClr val="black"/>
                </a:solidFill>
              </a:rPr>
              <a:t>philosophy</a:t>
            </a:r>
            <a:r>
              <a:rPr lang="ru-RU" sz="5100" dirty="0">
                <a:solidFill>
                  <a:prstClr val="black"/>
                </a:solidFill>
              </a:rPr>
              <a:t>, </a:t>
            </a:r>
            <a:r>
              <a:rPr lang="en-US" sz="5100" dirty="0">
                <a:solidFill>
                  <a:prstClr val="black"/>
                </a:solidFill>
              </a:rPr>
              <a:t>method</a:t>
            </a:r>
            <a:r>
              <a:rPr lang="ru-RU" sz="5100" dirty="0">
                <a:solidFill>
                  <a:prstClr val="black"/>
                </a:solidFill>
              </a:rPr>
              <a:t>, </a:t>
            </a:r>
            <a:r>
              <a:rPr lang="en-US" sz="5100" dirty="0" smtClean="0">
                <a:solidFill>
                  <a:prstClr val="black"/>
                </a:solidFill>
              </a:rPr>
              <a:t>music</a:t>
            </a:r>
            <a:r>
              <a:rPr lang="ru-RU" sz="5100" dirty="0" smtClean="0">
                <a:solidFill>
                  <a:prstClr val="black"/>
                </a:solidFill>
              </a:rPr>
              <a:t>. </a:t>
            </a:r>
            <a:endParaRPr lang="ru-RU" sz="5100" dirty="0" smtClean="0">
              <a:solidFill>
                <a:prstClr val="black"/>
              </a:solidFill>
            </a:endParaRPr>
          </a:p>
          <a:p>
            <a:pPr lvl="0"/>
            <a:endParaRPr lang="en-US" sz="5100" dirty="0" smtClean="0"/>
          </a:p>
          <a:p>
            <a:r>
              <a:rPr lang="ru-RU" sz="5100" b="1" dirty="0" smtClean="0">
                <a:solidFill>
                  <a:srgbClr val="FF0000"/>
                </a:solidFill>
              </a:rPr>
              <a:t>Парижскими заимствованиями</a:t>
            </a:r>
            <a:r>
              <a:rPr lang="en-US" sz="5100" b="1" dirty="0">
                <a:solidFill>
                  <a:srgbClr val="FF0000"/>
                </a:solidFill>
              </a:rPr>
              <a:t>:</a:t>
            </a:r>
            <a:r>
              <a:rPr lang="ru-RU" sz="5100" b="1" dirty="0" smtClean="0">
                <a:solidFill>
                  <a:srgbClr val="FF0000"/>
                </a:solidFill>
              </a:rPr>
              <a:t> </a:t>
            </a:r>
            <a:r>
              <a:rPr lang="en-US" sz="5100" dirty="0" smtClean="0"/>
              <a:t>routine, police, machine, ballet, matinee, scene, technique, bourgeois, …</a:t>
            </a:r>
          </a:p>
          <a:p>
            <a:r>
              <a:rPr lang="ru-RU" sz="5100" b="1" dirty="0" smtClean="0">
                <a:solidFill>
                  <a:srgbClr val="FF0000"/>
                </a:solidFill>
              </a:rPr>
              <a:t>Итальянский язык </a:t>
            </a:r>
            <a:r>
              <a:rPr lang="ru-RU" sz="5100" dirty="0" smtClean="0">
                <a:solidFill>
                  <a:srgbClr val="FF0000"/>
                </a:solidFill>
              </a:rPr>
              <a:t>: </a:t>
            </a:r>
            <a:r>
              <a:rPr lang="en-US" sz="5100" dirty="0" smtClean="0"/>
              <a:t>piano</a:t>
            </a:r>
            <a:r>
              <a:rPr lang="ru-RU" sz="5100" dirty="0" smtClean="0"/>
              <a:t>, </a:t>
            </a:r>
            <a:r>
              <a:rPr lang="en-US" sz="5100" dirty="0" smtClean="0"/>
              <a:t>violin</a:t>
            </a:r>
            <a:r>
              <a:rPr lang="ru-RU" sz="5100" dirty="0" smtClean="0"/>
              <a:t>, </a:t>
            </a:r>
            <a:r>
              <a:rPr lang="en-US" sz="5100" dirty="0" smtClean="0"/>
              <a:t>opera</a:t>
            </a:r>
            <a:r>
              <a:rPr lang="ru-RU" sz="5100" dirty="0" smtClean="0"/>
              <a:t>, </a:t>
            </a:r>
            <a:r>
              <a:rPr lang="en-US" sz="5100" dirty="0" smtClean="0"/>
              <a:t>alarm</a:t>
            </a:r>
            <a:r>
              <a:rPr lang="ru-RU" sz="5100" dirty="0" smtClean="0"/>
              <a:t>, </a:t>
            </a:r>
            <a:r>
              <a:rPr lang="en-US" sz="5100" dirty="0" smtClean="0"/>
              <a:t>colonel</a:t>
            </a:r>
            <a:r>
              <a:rPr lang="ru-RU" sz="5100" dirty="0" smtClean="0"/>
              <a:t>…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3" y="0"/>
            <a:ext cx="1863497" cy="1547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Tm="5000"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8800" dirty="0" smtClean="0"/>
              <a:t>Вывод:</a:t>
            </a:r>
            <a:endParaRPr lang="ru-RU" sz="8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 Итак, мы сделали исторический экскурс, рассмотрели разные этапы заимствований в английском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языке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.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Я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научилась читать и анализировать теоретические и лингвистические источники, сравнивать, сопоставлять исторические и лингвистические факты,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систематизировать </a:t>
            </a: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</a:rPr>
              <a:t>и, конечно же, я усовершенствовала свои знания по английскому языку. 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228559"/>
      </p:ext>
    </p:extLst>
  </p:cSld>
  <p:clrMapOvr>
    <a:masterClrMapping/>
  </p:clrMapOvr>
  <p:transition spd="med" advTm="12000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Мои планы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Изучить процесс ы обогащения словаря :</a:t>
            </a:r>
          </a:p>
          <a:p>
            <a:r>
              <a:rPr lang="ru-RU" dirty="0" smtClean="0"/>
              <a:t>Словообразование </a:t>
            </a:r>
          </a:p>
          <a:p>
            <a:r>
              <a:rPr lang="ru-RU" dirty="0" smtClean="0"/>
              <a:t>Аффиксация:  продуктивные и непродуктивные аффиксы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Изучить семантику аффиксов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Совершенствовать свои знания английского</a:t>
            </a:r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3506349"/>
      </p:ext>
    </p:extLst>
  </p:cSld>
  <p:clrMapOvr>
    <a:masterClrMapping/>
  </p:clrMapOvr>
  <p:transition spd="med"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416</TotalTime>
  <Words>618</Words>
  <Application>Microsoft Office PowerPoint</Application>
  <PresentationFormat>Экран (4:3)</PresentationFormat>
  <Paragraphs>59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ЭТИМОЛОГИЯ   АНГЛИЙСКИХ     СЛОВ </vt:lpstr>
      <vt:lpstr>,</vt:lpstr>
      <vt:lpstr>Iвек до н.э Вторжение римлян</vt:lpstr>
      <vt:lpstr>Пятый век н. э.</vt:lpstr>
      <vt:lpstr>7 век и конец 8-начало 11 веков</vt:lpstr>
      <vt:lpstr>1066 год- Норманское завоевание</vt:lpstr>
      <vt:lpstr>Эпоха Ренессанса</vt:lpstr>
      <vt:lpstr>Вывод:</vt:lpstr>
      <vt:lpstr>Мои планы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Этимология английских слов. Но, все ли английские слова реально английские? </dc:title>
  <dc:creator>София Цветкова</dc:creator>
  <cp:lastModifiedBy>Admin</cp:lastModifiedBy>
  <cp:revision>47</cp:revision>
  <dcterms:created xsi:type="dcterms:W3CDTF">2013-04-13T09:57:23Z</dcterms:created>
  <dcterms:modified xsi:type="dcterms:W3CDTF">2013-04-26T15:04:00Z</dcterms:modified>
</cp:coreProperties>
</file>