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8229600" cy="1828800"/>
          </a:xfrm>
        </p:spPr>
        <p:txBody>
          <a:bodyPr/>
          <a:lstStyle/>
          <a:p>
            <a:r>
              <a:rPr lang="ru-RU" dirty="0" err="1" smtClean="0"/>
              <a:t>Вербал</a:t>
            </a:r>
            <a:r>
              <a:rPr lang="uk-UA" dirty="0" err="1" smtClean="0"/>
              <a:t>ізація</a:t>
            </a:r>
            <a:r>
              <a:rPr lang="uk-UA" dirty="0" smtClean="0"/>
              <a:t> емоцій в англійській мові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2708920"/>
            <a:ext cx="3632448" cy="3696816"/>
          </a:xfrm>
        </p:spPr>
        <p:txBody>
          <a:bodyPr>
            <a:normAutofit/>
          </a:bodyPr>
          <a:lstStyle/>
          <a:p>
            <a:pPr algn="l"/>
            <a:r>
              <a:rPr lang="uk-UA" sz="1800" dirty="0" smtClean="0"/>
              <a:t>Роботу виконала:</a:t>
            </a:r>
            <a:endParaRPr lang="ru-RU" sz="1800" dirty="0" smtClean="0"/>
          </a:p>
          <a:p>
            <a:pPr algn="l"/>
            <a:r>
              <a:rPr lang="uk-UA" sz="1800" dirty="0" err="1" smtClean="0"/>
              <a:t>Долженко</a:t>
            </a:r>
            <a:r>
              <a:rPr lang="uk-UA" sz="1800" dirty="0" smtClean="0"/>
              <a:t> Катерина Олегівна                                          Учениця </a:t>
            </a:r>
            <a:r>
              <a:rPr lang="ru-RU" sz="1800" dirty="0" smtClean="0"/>
              <a:t>6</a:t>
            </a:r>
            <a:r>
              <a:rPr lang="uk-UA" sz="1800" dirty="0" smtClean="0"/>
              <a:t> (1</a:t>
            </a:r>
            <a:r>
              <a:rPr lang="ru-RU" sz="1800" dirty="0" smtClean="0"/>
              <a:t>0</a:t>
            </a:r>
            <a:r>
              <a:rPr lang="uk-UA" sz="1800" dirty="0" smtClean="0"/>
              <a:t>) класу</a:t>
            </a:r>
            <a:endParaRPr lang="ru-RU" sz="1800" dirty="0" smtClean="0"/>
          </a:p>
          <a:p>
            <a:pPr algn="l"/>
            <a:r>
              <a:rPr lang="uk-UA" sz="1800" dirty="0" smtClean="0"/>
              <a:t>Гімназії </a:t>
            </a:r>
            <a:r>
              <a:rPr lang="uk-UA" sz="1800" dirty="0" err="1" smtClean="0"/>
              <a:t>Новокаховської</a:t>
            </a:r>
            <a:r>
              <a:rPr lang="uk-UA" sz="1800" dirty="0" smtClean="0"/>
              <a:t> міської ради</a:t>
            </a:r>
            <a:endParaRPr lang="ru-RU" sz="1800" dirty="0" smtClean="0"/>
          </a:p>
          <a:p>
            <a:endParaRPr lang="uk-UA" dirty="0" smtClean="0"/>
          </a:p>
          <a:p>
            <a:pPr algn="l"/>
            <a:r>
              <a:rPr lang="uk-UA" sz="1900" dirty="0" smtClean="0"/>
              <a:t>Науковий керівник:</a:t>
            </a:r>
            <a:endParaRPr lang="ru-RU" sz="1900" dirty="0" smtClean="0"/>
          </a:p>
          <a:p>
            <a:pPr algn="l"/>
            <a:r>
              <a:rPr lang="uk-UA" sz="1900" dirty="0" err="1" smtClean="0"/>
              <a:t>Левченко</a:t>
            </a:r>
            <a:r>
              <a:rPr lang="uk-UA" sz="1900" dirty="0" smtClean="0"/>
              <a:t> Яна Олександрівна</a:t>
            </a:r>
            <a:endParaRPr lang="ru-RU" sz="1900" dirty="0" smtClean="0"/>
          </a:p>
          <a:p>
            <a:pPr algn="l"/>
            <a:r>
              <a:rPr lang="uk-UA" sz="1900" dirty="0" smtClean="0"/>
              <a:t> вчитель англійської мови</a:t>
            </a:r>
            <a:endParaRPr lang="ru-RU" sz="1900" dirty="0" smtClean="0"/>
          </a:p>
          <a:p>
            <a:pPr algn="l"/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err="1" smtClean="0"/>
              <a:t>Еталон</a:t>
            </a:r>
            <a:r>
              <a:rPr lang="ru-RU" sz="3200" dirty="0" smtClean="0"/>
              <a:t> вербального </a:t>
            </a:r>
            <a:r>
              <a:rPr lang="ru-RU" sz="3200" dirty="0" err="1" smtClean="0"/>
              <a:t>вираження</a:t>
            </a:r>
            <a:r>
              <a:rPr lang="ru-RU" sz="3200" dirty="0" smtClean="0"/>
              <a:t> страху</a:t>
            </a:r>
            <a:endParaRPr lang="ru-RU" sz="3200" dirty="0"/>
          </a:p>
        </p:txBody>
      </p:sp>
      <p:pic>
        <p:nvPicPr>
          <p:cNvPr id="4" name="Содержимое 3" descr="Tim-Roth-fea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1340768"/>
            <a:ext cx="4896544" cy="525658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Рад</a:t>
            </a:r>
            <a:r>
              <a:rPr lang="uk-UA" dirty="0" err="1" smtClean="0"/>
              <a:t>ість</a:t>
            </a:r>
            <a:endParaRPr lang="ru-RU" dirty="0"/>
          </a:p>
        </p:txBody>
      </p:sp>
      <p:pic>
        <p:nvPicPr>
          <p:cNvPr id="4" name="Содержимое 3" descr="радость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692696"/>
            <a:ext cx="8064896" cy="561602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гнів</a:t>
            </a:r>
            <a:endParaRPr lang="ru-RU" dirty="0"/>
          </a:p>
        </p:txBody>
      </p:sp>
      <p:pic>
        <p:nvPicPr>
          <p:cNvPr id="4" name="Содержимое 3" descr="гневc678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052736"/>
            <a:ext cx="7200800" cy="532859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докір</a:t>
            </a:r>
            <a:endParaRPr lang="ru-RU" dirty="0"/>
          </a:p>
        </p:txBody>
      </p:sp>
      <p:pic>
        <p:nvPicPr>
          <p:cNvPr id="4" name="Содержимое 3" descr="уко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1556792"/>
            <a:ext cx="5512657" cy="47085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здивування</a:t>
            </a:r>
            <a:endParaRPr lang="ru-RU" dirty="0"/>
          </a:p>
        </p:txBody>
      </p:sp>
      <p:pic>
        <p:nvPicPr>
          <p:cNvPr id="4" name="Содержимое 3" descr="удивлени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38397" y="1600200"/>
            <a:ext cx="7067205" cy="47085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     Практична </a:t>
            </a:r>
            <a:r>
              <a:rPr lang="ru-RU" sz="3600" dirty="0" err="1" smtClean="0"/>
              <a:t>цінність</a:t>
            </a:r>
            <a:r>
              <a:rPr lang="ru-RU" sz="3600" dirty="0" smtClean="0"/>
              <a:t> </a:t>
            </a:r>
            <a:r>
              <a:rPr lang="ru-RU" sz="3600" dirty="0" err="1" smtClean="0"/>
              <a:t>цієї</a:t>
            </a:r>
            <a:r>
              <a:rPr lang="ru-RU" sz="3600" dirty="0" smtClean="0"/>
              <a:t> </a:t>
            </a:r>
            <a:r>
              <a:rPr lang="ru-RU" sz="3600" dirty="0" err="1" smtClean="0"/>
              <a:t>роботи</a:t>
            </a:r>
            <a:r>
              <a:rPr lang="ru-RU" sz="3600" dirty="0" smtClean="0"/>
              <a:t> </a:t>
            </a:r>
            <a:r>
              <a:rPr lang="ru-RU" sz="3600" dirty="0" err="1" smtClean="0"/>
              <a:t>обумовлена</a:t>
            </a:r>
            <a:r>
              <a:rPr lang="ru-RU" sz="3600" dirty="0" smtClean="0"/>
              <a:t> </a:t>
            </a:r>
            <a:r>
              <a:rPr lang="ru-RU" sz="3600" dirty="0" smtClean="0"/>
              <a:t>​​</a:t>
            </a:r>
            <a:r>
              <a:rPr lang="ru-RU" sz="3600" dirty="0" err="1" smtClean="0"/>
              <a:t>можливістю</a:t>
            </a:r>
            <a:r>
              <a:rPr lang="ru-RU" sz="3600" dirty="0" smtClean="0"/>
              <a:t> </a:t>
            </a:r>
            <a:r>
              <a:rPr lang="ru-RU" sz="3600" dirty="0" err="1" smtClean="0"/>
              <a:t>застосування</a:t>
            </a:r>
            <a:r>
              <a:rPr lang="ru-RU" sz="3600" dirty="0" smtClean="0"/>
              <a:t> </a:t>
            </a:r>
            <a:r>
              <a:rPr lang="ru-RU" sz="3600" dirty="0" err="1" smtClean="0"/>
              <a:t>висновків</a:t>
            </a:r>
            <a:r>
              <a:rPr lang="ru-RU" sz="3600" dirty="0" smtClean="0"/>
              <a:t> </a:t>
            </a:r>
            <a:r>
              <a:rPr lang="ru-RU" sz="3600" dirty="0" err="1" smtClean="0"/>
              <a:t>і</a:t>
            </a:r>
            <a:r>
              <a:rPr lang="ru-RU" sz="3600" dirty="0" smtClean="0"/>
              <a:t> </a:t>
            </a:r>
            <a:r>
              <a:rPr lang="ru-RU" sz="3600" dirty="0" err="1" smtClean="0"/>
              <a:t>матеріалів</a:t>
            </a:r>
            <a:r>
              <a:rPr lang="ru-RU" sz="3600" dirty="0" smtClean="0"/>
              <a:t> </a:t>
            </a:r>
            <a:r>
              <a:rPr lang="ru-RU" sz="3600" dirty="0" err="1" smtClean="0"/>
              <a:t>дослідження</a:t>
            </a:r>
            <a:r>
              <a:rPr lang="ru-RU" sz="3600" dirty="0" smtClean="0"/>
              <a:t> </a:t>
            </a:r>
            <a:r>
              <a:rPr lang="ru-RU" sz="3600" dirty="0" err="1" smtClean="0"/>
              <a:t>з</a:t>
            </a:r>
            <a:r>
              <a:rPr lang="ru-RU" sz="3600" dirty="0" smtClean="0"/>
              <a:t> метою герменевтики, </a:t>
            </a:r>
            <a:r>
              <a:rPr lang="ru-RU" sz="3600" dirty="0" err="1" smtClean="0"/>
              <a:t>тобто</a:t>
            </a:r>
            <a:r>
              <a:rPr lang="ru-RU" sz="3600" dirty="0" smtClean="0"/>
              <a:t> для </a:t>
            </a:r>
            <a:r>
              <a:rPr lang="ru-RU" sz="3600" dirty="0" err="1" smtClean="0"/>
              <a:t>адекватної</a:t>
            </a:r>
            <a:r>
              <a:rPr lang="ru-RU" sz="3600" dirty="0" smtClean="0"/>
              <a:t> </a:t>
            </a:r>
            <a:r>
              <a:rPr lang="ru-RU" sz="3600" dirty="0" err="1" smtClean="0"/>
              <a:t>інтерпретації</a:t>
            </a:r>
            <a:r>
              <a:rPr lang="ru-RU" sz="3600" dirty="0" smtClean="0"/>
              <a:t> </a:t>
            </a:r>
            <a:r>
              <a:rPr lang="ru-RU" sz="3600" dirty="0" err="1" smtClean="0"/>
              <a:t>художнього</a:t>
            </a:r>
            <a:r>
              <a:rPr lang="ru-RU" sz="3600" dirty="0" smtClean="0"/>
              <a:t> тексту та </a:t>
            </a:r>
            <a:r>
              <a:rPr lang="ru-RU" sz="3600" dirty="0" err="1" smtClean="0"/>
              <a:t>усного</a:t>
            </a:r>
            <a:r>
              <a:rPr lang="ru-RU" sz="3600" dirty="0" smtClean="0"/>
              <a:t> </a:t>
            </a:r>
            <a:r>
              <a:rPr lang="ru-RU" sz="3600" dirty="0" err="1" smtClean="0"/>
              <a:t>мовлення</a:t>
            </a:r>
            <a:r>
              <a:rPr lang="ru-RU" sz="3600" dirty="0" smtClean="0"/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4800" dirty="0" smtClean="0"/>
              <a:t>Метою нашої роботи було дослідити вербалізацію емоцій в англійській мові.</a:t>
            </a:r>
            <a:endParaRPr lang="ru-RU" sz="4800" dirty="0" smtClean="0"/>
          </a:p>
          <a:p>
            <a:pPr algn="ctr"/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Для досягнення поставленої мети в процесі дослідження ми поставили такі завдання: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- Визначити місце емоцій у лінгвістиці;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- Вивчити поняття «емоції»;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- Розглянути поняття емотивність;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- Порівняти вербалізацію емоцій в англійській і російській мовах;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- Визначити засоби опису емоцій в англійській мові.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Об'єкт дослідження - вираз емоцій і стилістичне багатство втілення емотивності в мові.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uk-UA" dirty="0" smtClean="0"/>
              <a:t> Предмет дослідження - способи вербалізації емоцій в англійській мові.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00640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Емоції (лат. </a:t>
            </a:r>
            <a:r>
              <a:rPr lang="ru-RU" dirty="0" err="1" smtClean="0"/>
              <a:t>emovere</a:t>
            </a:r>
            <a:r>
              <a:rPr lang="uk-UA" dirty="0" smtClean="0"/>
              <a:t> «збуджувати, хвилювати»)</a:t>
            </a:r>
          </a:p>
          <a:p>
            <a:pPr>
              <a:buNone/>
            </a:pPr>
            <a:r>
              <a:rPr lang="uk-UA" dirty="0" smtClean="0"/>
              <a:t>одна з форм відображення світу, що позначає</a:t>
            </a:r>
          </a:p>
          <a:p>
            <a:pPr>
              <a:buNone/>
            </a:pPr>
            <a:r>
              <a:rPr lang="uk-UA" dirty="0" smtClean="0"/>
              <a:t>душевні переживання, хвилювання, почуття.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4" name="Рисунок 3" descr="emoci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3068960"/>
            <a:ext cx="4752975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Вежбицька</a:t>
            </a:r>
            <a:r>
              <a:rPr lang="ru-RU" dirty="0" smtClean="0"/>
              <a:t> </a:t>
            </a:r>
            <a:r>
              <a:rPr lang="ru-RU" dirty="0" err="1" smtClean="0"/>
              <a:t>класифікує</a:t>
            </a:r>
            <a:r>
              <a:rPr lang="ru-RU" dirty="0" smtClean="0"/>
              <a:t> </a:t>
            </a:r>
            <a:r>
              <a:rPr lang="ru-RU" dirty="0" err="1" smtClean="0"/>
              <a:t>назви</a:t>
            </a:r>
            <a:r>
              <a:rPr lang="ru-RU" dirty="0" smtClean="0"/>
              <a:t> </a:t>
            </a:r>
            <a:r>
              <a:rPr lang="ru-RU" dirty="0" err="1" smtClean="0"/>
              <a:t>емоцій</a:t>
            </a:r>
            <a:r>
              <a:rPr lang="ru-RU" dirty="0" smtClean="0"/>
              <a:t> </a:t>
            </a:r>
            <a:r>
              <a:rPr lang="ru-RU" dirty="0" err="1" smtClean="0"/>
              <a:t>наступним</a:t>
            </a:r>
            <a:r>
              <a:rPr lang="ru-RU" dirty="0" smtClean="0"/>
              <a:t> чином: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sz="2600" dirty="0" err="1" smtClean="0"/>
              <a:t>Емоції</a:t>
            </a:r>
            <a:r>
              <a:rPr lang="en-US" sz="2600" dirty="0" smtClean="0"/>
              <a:t>, </a:t>
            </a:r>
            <a:r>
              <a:rPr lang="en-US" sz="2600" dirty="0" err="1" smtClean="0"/>
              <a:t>пов'язані</a:t>
            </a:r>
            <a:r>
              <a:rPr lang="en-US" sz="2600" dirty="0" smtClean="0"/>
              <a:t> з «</a:t>
            </a:r>
            <a:r>
              <a:rPr lang="en-US" sz="2600" dirty="0" err="1" smtClean="0"/>
              <a:t>поганими</a:t>
            </a:r>
            <a:r>
              <a:rPr lang="en-US" sz="2600" dirty="0" smtClean="0"/>
              <a:t> </a:t>
            </a:r>
            <a:r>
              <a:rPr lang="en-US" sz="2600" dirty="0" err="1" smtClean="0"/>
              <a:t>речами</a:t>
            </a:r>
            <a:r>
              <a:rPr lang="en-US" sz="2600" dirty="0" smtClean="0"/>
              <a:t>» (sadness, unhappiness, distress, upset, sorrow, grief, despair).</a:t>
            </a:r>
            <a:endParaRPr lang="ru-RU" sz="2600" dirty="0" smtClean="0"/>
          </a:p>
          <a:p>
            <a:pPr lvl="0"/>
            <a:r>
              <a:rPr lang="en-US" sz="2600" dirty="0" err="1" smtClean="0"/>
              <a:t>Емоції</a:t>
            </a:r>
            <a:r>
              <a:rPr lang="en-US" sz="2600" dirty="0" smtClean="0"/>
              <a:t>, </a:t>
            </a:r>
            <a:r>
              <a:rPr lang="en-US" sz="2600" dirty="0" err="1" smtClean="0"/>
              <a:t>пов'язані</a:t>
            </a:r>
            <a:r>
              <a:rPr lang="en-US" sz="2600" dirty="0" smtClean="0"/>
              <a:t> з «</a:t>
            </a:r>
            <a:r>
              <a:rPr lang="en-US" sz="2600" dirty="0" err="1" smtClean="0"/>
              <a:t>хорошими</a:t>
            </a:r>
            <a:r>
              <a:rPr lang="en-US" sz="2600" dirty="0" smtClean="0"/>
              <a:t> </a:t>
            </a:r>
            <a:r>
              <a:rPr lang="en-US" sz="2600" dirty="0" err="1" smtClean="0"/>
              <a:t>речами</a:t>
            </a:r>
            <a:r>
              <a:rPr lang="en-US" sz="2600" dirty="0" smtClean="0"/>
              <a:t>» (joy, happiness, content, pleasure, delight, excitement).</a:t>
            </a:r>
            <a:endParaRPr lang="ru-RU" sz="2600" dirty="0" smtClean="0"/>
          </a:p>
          <a:p>
            <a:pPr lvl="0"/>
            <a:r>
              <a:rPr lang="ru-RU" sz="2600" dirty="0" err="1" smtClean="0"/>
              <a:t>Емоції</a:t>
            </a:r>
            <a:r>
              <a:rPr lang="en-US" sz="2600" dirty="0" smtClean="0"/>
              <a:t>, </a:t>
            </a:r>
            <a:r>
              <a:rPr lang="ru-RU" sz="2600" dirty="0" err="1" smtClean="0"/>
              <a:t>пов</a:t>
            </a:r>
            <a:r>
              <a:rPr lang="en-US" sz="2600" dirty="0" smtClean="0"/>
              <a:t>'</a:t>
            </a:r>
            <a:r>
              <a:rPr lang="ru-RU" sz="2600" dirty="0" err="1" smtClean="0"/>
              <a:t>язані</a:t>
            </a:r>
            <a:r>
              <a:rPr lang="ru-RU" sz="2600" dirty="0" smtClean="0"/>
              <a:t> </a:t>
            </a:r>
            <a:r>
              <a:rPr lang="ru-RU" sz="2600" dirty="0" err="1" smtClean="0"/>
              <a:t>з</a:t>
            </a:r>
            <a:r>
              <a:rPr lang="ru-RU" sz="2600" dirty="0" smtClean="0"/>
              <a:t> людьми</a:t>
            </a:r>
            <a:r>
              <a:rPr lang="en-US" sz="2600" dirty="0" smtClean="0"/>
              <a:t>, </a:t>
            </a:r>
            <a:r>
              <a:rPr lang="ru-RU" sz="2600" dirty="0" err="1" smtClean="0"/>
              <a:t>що</a:t>
            </a:r>
            <a:r>
              <a:rPr lang="ru-RU" sz="2600" dirty="0" smtClean="0"/>
              <a:t> </a:t>
            </a:r>
            <a:r>
              <a:rPr lang="ru-RU" sz="2600" dirty="0" err="1" smtClean="0"/>
              <a:t>скоїли</a:t>
            </a:r>
            <a:r>
              <a:rPr lang="ru-RU" sz="2600" dirty="0" smtClean="0"/>
              <a:t> </a:t>
            </a:r>
            <a:r>
              <a:rPr lang="ru-RU" sz="2600" dirty="0" err="1" smtClean="0"/>
              <a:t>погані</a:t>
            </a:r>
            <a:r>
              <a:rPr lang="ru-RU" sz="2600" dirty="0" smtClean="0"/>
              <a:t> </a:t>
            </a:r>
            <a:r>
              <a:rPr lang="ru-RU" sz="2600" dirty="0" err="1" smtClean="0"/>
              <a:t>вчинки</a:t>
            </a:r>
            <a:r>
              <a:rPr lang="ru-RU" sz="2600" dirty="0" smtClean="0"/>
              <a:t> </a:t>
            </a:r>
            <a:r>
              <a:rPr lang="ru-RU" sz="2600" dirty="0" err="1" smtClean="0"/>
              <a:t>і</a:t>
            </a:r>
            <a:r>
              <a:rPr lang="ru-RU" sz="2600" dirty="0" smtClean="0"/>
              <a:t> </a:t>
            </a:r>
            <a:r>
              <a:rPr lang="ru-RU" sz="2600" dirty="0" err="1" smtClean="0"/>
              <a:t>викликають</a:t>
            </a:r>
            <a:r>
              <a:rPr lang="ru-RU" sz="2600" dirty="0" smtClean="0"/>
              <a:t> </a:t>
            </a:r>
            <a:r>
              <a:rPr lang="ru-RU" sz="2600" dirty="0" err="1" smtClean="0"/>
              <a:t>негативну</a:t>
            </a:r>
            <a:r>
              <a:rPr lang="ru-RU" sz="2600" dirty="0" smtClean="0"/>
              <a:t> </a:t>
            </a:r>
            <a:r>
              <a:rPr lang="ru-RU" sz="2600" dirty="0" err="1" smtClean="0"/>
              <a:t>реакцію</a:t>
            </a:r>
            <a:r>
              <a:rPr lang="en-US" sz="2600" dirty="0" smtClean="0"/>
              <a:t> (fury, anger, rage, wrath, madness).</a:t>
            </a:r>
            <a:endParaRPr lang="ru-RU" sz="2600" dirty="0" smtClean="0"/>
          </a:p>
          <a:p>
            <a:pPr lvl="0"/>
            <a:r>
              <a:rPr lang="ru-RU" sz="2600" dirty="0" err="1" smtClean="0"/>
              <a:t>Емоції</a:t>
            </a:r>
            <a:r>
              <a:rPr lang="ru-RU" sz="2600" dirty="0" smtClean="0"/>
              <a:t>, </a:t>
            </a:r>
            <a:r>
              <a:rPr lang="ru-RU" sz="2600" dirty="0" err="1" smtClean="0"/>
              <a:t>пов'язані</a:t>
            </a:r>
            <a:r>
              <a:rPr lang="ru-RU" sz="2600" dirty="0" smtClean="0"/>
              <a:t> </a:t>
            </a:r>
            <a:r>
              <a:rPr lang="ru-RU" sz="2600" dirty="0" err="1" smtClean="0"/>
              <a:t>з</a:t>
            </a:r>
            <a:r>
              <a:rPr lang="ru-RU" sz="2600" dirty="0" smtClean="0"/>
              <a:t> </a:t>
            </a:r>
            <a:r>
              <a:rPr lang="ru-RU" sz="2600" dirty="0" err="1" smtClean="0"/>
              <a:t>роздумами</a:t>
            </a:r>
            <a:r>
              <a:rPr lang="ru-RU" sz="2600" dirty="0" smtClean="0"/>
              <a:t> про самого себе, </a:t>
            </a:r>
            <a:r>
              <a:rPr lang="ru-RU" sz="2600" dirty="0" err="1" smtClean="0"/>
              <a:t>самооцінкою</a:t>
            </a:r>
            <a:r>
              <a:rPr lang="ru-RU" sz="2600" dirty="0" smtClean="0"/>
              <a:t> </a:t>
            </a:r>
            <a:r>
              <a:rPr lang="en-US" sz="2600" dirty="0" smtClean="0"/>
              <a:t>(remorse, guilt, shame, humiliation, embarrassment, pride, triumph).</a:t>
            </a:r>
            <a:endParaRPr lang="ru-RU" sz="2600" dirty="0" smtClean="0"/>
          </a:p>
          <a:p>
            <a:pPr lvl="0"/>
            <a:r>
              <a:rPr lang="en-US" sz="2600" dirty="0" err="1" smtClean="0"/>
              <a:t>Емоції</a:t>
            </a:r>
            <a:r>
              <a:rPr lang="en-US" sz="2600" dirty="0" smtClean="0"/>
              <a:t>, </a:t>
            </a:r>
            <a:r>
              <a:rPr lang="en-US" sz="2600" dirty="0" err="1" smtClean="0"/>
              <a:t>пов'язані</a:t>
            </a:r>
            <a:r>
              <a:rPr lang="en-US" sz="2600" dirty="0" smtClean="0"/>
              <a:t> з</a:t>
            </a:r>
            <a:r>
              <a:rPr lang="uk-UA" sz="2600" dirty="0" smtClean="0"/>
              <a:t>і</a:t>
            </a:r>
            <a:r>
              <a:rPr lang="en-US" sz="2600" dirty="0" smtClean="0"/>
              <a:t> </a:t>
            </a:r>
            <a:r>
              <a:rPr lang="en-US" sz="2600" dirty="0" err="1" smtClean="0"/>
              <a:t>ставленням</a:t>
            </a:r>
            <a:r>
              <a:rPr lang="en-US" sz="2600" dirty="0" smtClean="0"/>
              <a:t> </a:t>
            </a:r>
            <a:r>
              <a:rPr lang="en-US" sz="2600" dirty="0" err="1" smtClean="0"/>
              <a:t>до</a:t>
            </a:r>
            <a:r>
              <a:rPr lang="en-US" sz="2600" dirty="0" smtClean="0"/>
              <a:t> </a:t>
            </a:r>
            <a:r>
              <a:rPr lang="en-US" sz="2600" dirty="0" err="1" smtClean="0"/>
              <a:t>інших</a:t>
            </a:r>
            <a:r>
              <a:rPr lang="en-US" sz="2600" dirty="0" smtClean="0"/>
              <a:t> </a:t>
            </a:r>
            <a:r>
              <a:rPr lang="en-US" sz="2600" dirty="0" err="1" smtClean="0"/>
              <a:t>людей</a:t>
            </a:r>
            <a:r>
              <a:rPr lang="en-US" sz="2600" dirty="0" smtClean="0"/>
              <a:t> (love, hate, respect, pity, envy).</a:t>
            </a:r>
            <a:endParaRPr lang="ru-RU" sz="2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sz="4000" dirty="0" smtClean="0"/>
              <a:t>   </a:t>
            </a:r>
            <a:r>
              <a:rPr lang="uk-UA" sz="4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Емоційність виражається на всіх рівнях мови словотворчими, синтаксичними, лексичними засобами, включаючи фразеологію.</a:t>
            </a:r>
            <a:endParaRPr lang="ru-RU" sz="4000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373616" cy="1143000"/>
          </a:xfrm>
        </p:spPr>
        <p:txBody>
          <a:bodyPr>
            <a:normAutofit fontScale="90000"/>
          </a:bodyPr>
          <a:lstStyle/>
          <a:p>
            <a:r>
              <a:rPr lang="ru-RU" sz="3100" dirty="0" err="1" smtClean="0"/>
              <a:t>Реалізація</a:t>
            </a:r>
            <a:r>
              <a:rPr lang="ru-RU" sz="3100" dirty="0" smtClean="0"/>
              <a:t> </a:t>
            </a:r>
            <a:r>
              <a:rPr lang="ru-RU" sz="3100" dirty="0" err="1" smtClean="0"/>
              <a:t>значення</a:t>
            </a:r>
            <a:r>
              <a:rPr lang="ru-RU" sz="3100" dirty="0" smtClean="0"/>
              <a:t> </a:t>
            </a:r>
            <a:r>
              <a:rPr lang="ru-RU" sz="3100" dirty="0" err="1" smtClean="0"/>
              <a:t>багатозначних</a:t>
            </a:r>
            <a:r>
              <a:rPr lang="ru-RU" sz="3100" dirty="0" smtClean="0"/>
              <a:t> </a:t>
            </a:r>
            <a:r>
              <a:rPr lang="ru-RU" sz="3100" dirty="0" err="1" smtClean="0"/>
              <a:t>слів</a:t>
            </a:r>
            <a:r>
              <a:rPr lang="ru-RU" sz="3100" dirty="0" smtClean="0"/>
              <a:t>, </a:t>
            </a:r>
            <a:r>
              <a:rPr lang="ru-RU" sz="3100" dirty="0" err="1" smtClean="0"/>
              <a:t>зокрема</a:t>
            </a:r>
            <a:r>
              <a:rPr lang="ru-RU" sz="3100" dirty="0" smtClean="0"/>
              <a:t> </a:t>
            </a:r>
            <a:r>
              <a:rPr lang="ru-RU" sz="3100" dirty="0" err="1" smtClean="0"/>
              <a:t>емот</a:t>
            </a:r>
            <a:r>
              <a:rPr lang="uk-UA" sz="3100" dirty="0" smtClean="0"/>
              <a:t>и</a:t>
            </a:r>
            <a:r>
              <a:rPr lang="ru-RU" sz="3100" dirty="0" err="1" smtClean="0"/>
              <a:t>ви</a:t>
            </a:r>
            <a:r>
              <a:rPr lang="ru-RU" sz="3100" dirty="0" smtClean="0"/>
              <a:t>, </a:t>
            </a:r>
            <a:r>
              <a:rPr lang="ru-RU" sz="3100" dirty="0" err="1" smtClean="0"/>
              <a:t>відбувається</a:t>
            </a:r>
            <a:r>
              <a:rPr lang="ru-RU" sz="3100" dirty="0" smtClean="0"/>
              <a:t> за </a:t>
            </a:r>
            <a:r>
              <a:rPr lang="ru-RU" sz="3100" dirty="0" err="1" smtClean="0"/>
              <a:t>допомогою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а) </a:t>
            </a:r>
            <a:r>
              <a:rPr lang="ru-RU" dirty="0" err="1" smtClean="0"/>
              <a:t>паралінгвістичних</a:t>
            </a:r>
            <a:r>
              <a:rPr lang="ru-RU" dirty="0" smtClean="0"/>
              <a:t> </a:t>
            </a:r>
            <a:r>
              <a:rPr lang="ru-RU" dirty="0" err="1" smtClean="0"/>
              <a:t>засобів</a:t>
            </a:r>
            <a:r>
              <a:rPr lang="ru-RU" dirty="0" smtClean="0"/>
              <a:t> (</a:t>
            </a:r>
            <a:r>
              <a:rPr lang="ru-RU" dirty="0" err="1" smtClean="0"/>
              <a:t>міміки</a:t>
            </a:r>
            <a:r>
              <a:rPr lang="ru-RU" dirty="0" smtClean="0"/>
              <a:t>, </a:t>
            </a:r>
            <a:r>
              <a:rPr lang="ru-RU" dirty="0" err="1" smtClean="0"/>
              <a:t>жестів</a:t>
            </a:r>
            <a:r>
              <a:rPr lang="ru-RU" dirty="0" smtClean="0"/>
              <a:t>, </a:t>
            </a:r>
            <a:r>
              <a:rPr lang="ru-RU" dirty="0" err="1" smtClean="0"/>
              <a:t>рухів</a:t>
            </a:r>
            <a:r>
              <a:rPr lang="ru-RU" dirty="0" smtClean="0"/>
              <a:t>),</a:t>
            </a:r>
          </a:p>
          <a:p>
            <a:pPr>
              <a:buNone/>
            </a:pPr>
            <a:r>
              <a:rPr lang="ru-RU" dirty="0" smtClean="0"/>
              <a:t>б) </a:t>
            </a:r>
            <a:r>
              <a:rPr lang="ru-RU" dirty="0" err="1" smtClean="0"/>
              <a:t>супрасегментних</a:t>
            </a:r>
            <a:r>
              <a:rPr lang="ru-RU" dirty="0" smtClean="0"/>
              <a:t> </a:t>
            </a:r>
            <a:r>
              <a:rPr lang="ru-RU" dirty="0" err="1" smtClean="0"/>
              <a:t>засобів</a:t>
            </a:r>
            <a:r>
              <a:rPr lang="ru-RU" dirty="0" smtClean="0"/>
              <a:t> (</a:t>
            </a:r>
            <a:r>
              <a:rPr lang="ru-RU" dirty="0" err="1" smtClean="0"/>
              <a:t>інтонації</a:t>
            </a:r>
            <a:r>
              <a:rPr lang="ru-RU" dirty="0" smtClean="0"/>
              <a:t>, тону, </a:t>
            </a:r>
            <a:r>
              <a:rPr lang="ru-RU" dirty="0" err="1" smtClean="0"/>
              <a:t>гучності</a:t>
            </a:r>
            <a:r>
              <a:rPr lang="ru-RU" dirty="0" smtClean="0"/>
              <a:t>),</a:t>
            </a:r>
          </a:p>
          <a:p>
            <a:pPr>
              <a:buNone/>
            </a:pPr>
            <a:r>
              <a:rPr lang="ru-RU" dirty="0" smtClean="0"/>
              <a:t>в) невербального контексту (</a:t>
            </a:r>
            <a:r>
              <a:rPr lang="ru-RU" dirty="0" err="1" smtClean="0"/>
              <a:t>максимальної</a:t>
            </a:r>
            <a:r>
              <a:rPr lang="ru-RU" dirty="0" smtClean="0"/>
              <a:t> </a:t>
            </a:r>
            <a:r>
              <a:rPr lang="ru-RU" dirty="0" err="1" smtClean="0"/>
              <a:t>обумовленості</a:t>
            </a:r>
            <a:r>
              <a:rPr lang="ru-RU" dirty="0" smtClean="0"/>
              <a:t> </a:t>
            </a:r>
            <a:r>
              <a:rPr lang="ru-RU" dirty="0" err="1" smtClean="0"/>
              <a:t>ситуацією</a:t>
            </a:r>
            <a:r>
              <a:rPr lang="ru-RU" dirty="0" smtClean="0"/>
              <a:t> </a:t>
            </a:r>
            <a:r>
              <a:rPr lang="ru-RU" dirty="0" err="1" smtClean="0"/>
              <a:t>мовлення</a:t>
            </a:r>
            <a:r>
              <a:rPr lang="ru-RU" dirty="0" smtClean="0"/>
              <a:t>),</a:t>
            </a:r>
          </a:p>
          <a:p>
            <a:pPr>
              <a:buNone/>
            </a:pPr>
            <a:r>
              <a:rPr lang="ru-RU" dirty="0" smtClean="0"/>
              <a:t>г) вербального контексту (</a:t>
            </a:r>
            <a:r>
              <a:rPr lang="ru-RU" dirty="0" err="1" smtClean="0"/>
              <a:t>додаткового</a:t>
            </a:r>
            <a:r>
              <a:rPr lang="ru-RU" dirty="0" smtClean="0"/>
              <a:t> словесного </a:t>
            </a:r>
            <a:r>
              <a:rPr lang="ru-RU" dirty="0" err="1" smtClean="0"/>
              <a:t>підкріплення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Еталон</a:t>
            </a:r>
            <a:r>
              <a:rPr lang="ru-RU" dirty="0" smtClean="0"/>
              <a:t> вербального </a:t>
            </a:r>
            <a:r>
              <a:rPr lang="ru-RU" dirty="0" err="1" smtClean="0"/>
              <a:t>вираження</a:t>
            </a:r>
            <a:r>
              <a:rPr lang="ru-RU" dirty="0" smtClean="0"/>
              <a:t> </a:t>
            </a:r>
            <a:r>
              <a:rPr lang="ru-RU" dirty="0" err="1" smtClean="0"/>
              <a:t>подиву</a:t>
            </a:r>
            <a:r>
              <a:rPr lang="ru-RU" dirty="0" smtClean="0"/>
              <a:t>:</a:t>
            </a:r>
            <a:endParaRPr lang="ru-RU" dirty="0"/>
          </a:p>
        </p:txBody>
      </p:sp>
      <p:pic>
        <p:nvPicPr>
          <p:cNvPr id="4" name="Содержимое 3" descr="2872180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39887"/>
            <a:ext cx="8229600" cy="46291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43</TotalTime>
  <Words>367</Words>
  <Application>Microsoft Office PowerPoint</Application>
  <PresentationFormat>Экран (4:3)</PresentationFormat>
  <Paragraphs>46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Вербалізація емоцій в англійській мові</vt:lpstr>
      <vt:lpstr>Слайд 2</vt:lpstr>
      <vt:lpstr>Для досягнення поставленої мети в процесі дослідження ми поставили такі завдання:</vt:lpstr>
      <vt:lpstr>Слайд 4</vt:lpstr>
      <vt:lpstr>Слайд 5</vt:lpstr>
      <vt:lpstr>Вежбицька класифікує назви емоцій наступним чином:</vt:lpstr>
      <vt:lpstr>Слайд 7</vt:lpstr>
      <vt:lpstr>Реалізація значення багатозначних слів, зокрема емотиви, відбувається за допомогою </vt:lpstr>
      <vt:lpstr>Еталон вербального вираження подиву:</vt:lpstr>
      <vt:lpstr>Еталон вербального вираження страху</vt:lpstr>
      <vt:lpstr>Радість</vt:lpstr>
      <vt:lpstr>гнів</vt:lpstr>
      <vt:lpstr>докір</vt:lpstr>
      <vt:lpstr>здивування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Вербалізація емоцій в англійській мові</dc:title>
  <dc:creator>BeSS</dc:creator>
  <cp:lastModifiedBy>BeSS</cp:lastModifiedBy>
  <cp:revision>7</cp:revision>
  <dcterms:created xsi:type="dcterms:W3CDTF">2013-01-19T20:48:39Z</dcterms:created>
  <dcterms:modified xsi:type="dcterms:W3CDTF">2013-01-22T11:10:40Z</dcterms:modified>
</cp:coreProperties>
</file>